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B0AB87-21E6-454C-B25E-9C311CA52470}"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144149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B0AB87-21E6-454C-B25E-9C311CA52470}"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171079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B0AB87-21E6-454C-B25E-9C311CA52470}"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24357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B0AB87-21E6-454C-B25E-9C311CA52470}"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175489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0AB87-21E6-454C-B25E-9C311CA52470}" type="datetimeFigureOut">
              <a:rPr lang="en-US" smtClean="0"/>
              <a:t>6/24/2023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327438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B0AB87-21E6-454C-B25E-9C311CA52470}"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401124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B0AB87-21E6-454C-B25E-9C311CA52470}" type="datetimeFigureOut">
              <a:rPr lang="en-US" smtClean="0"/>
              <a:t>6/24/2023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357357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B0AB87-21E6-454C-B25E-9C311CA52470}" type="datetimeFigureOut">
              <a:rPr lang="en-US" smtClean="0"/>
              <a:t>6/24/2023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90538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0AB87-21E6-454C-B25E-9C311CA52470}" type="datetimeFigureOut">
              <a:rPr lang="en-US" smtClean="0"/>
              <a:t>6/24/2023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213138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0AB87-21E6-454C-B25E-9C311CA52470}"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248343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B0AB87-21E6-454C-B25E-9C311CA52470}" type="datetimeFigureOut">
              <a:rPr lang="en-US" smtClean="0"/>
              <a:t>6/24/2023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E2FF5-827B-4D91-B388-36CAF3289382}" type="slidenum">
              <a:rPr lang="en-US" smtClean="0"/>
              <a:t>‹#›</a:t>
            </a:fld>
            <a:endParaRPr lang="en-US"/>
          </a:p>
        </p:txBody>
      </p:sp>
    </p:spTree>
    <p:extLst>
      <p:ext uri="{BB962C8B-B14F-4D97-AF65-F5344CB8AC3E}">
        <p14:creationId xmlns:p14="http://schemas.microsoft.com/office/powerpoint/2010/main" val="118255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0AB87-21E6-454C-B25E-9C311CA52470}" type="datetimeFigureOut">
              <a:rPr lang="en-US" smtClean="0"/>
              <a:t>6/24/2023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2FF5-827B-4D91-B388-36CAF3289382}" type="slidenum">
              <a:rPr lang="en-US" smtClean="0"/>
              <a:t>‹#›</a:t>
            </a:fld>
            <a:endParaRPr lang="en-US"/>
          </a:p>
        </p:txBody>
      </p:sp>
    </p:spTree>
    <p:extLst>
      <p:ext uri="{BB962C8B-B14F-4D97-AF65-F5344CB8AC3E}">
        <p14:creationId xmlns:p14="http://schemas.microsoft.com/office/powerpoint/2010/main" val="1728194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2EB33-4EA8-70A6-2C21-BBBCCEE76999}"/>
              </a:ext>
            </a:extLst>
          </p:cNvPr>
          <p:cNvSpPr>
            <a:spLocks noGrp="1"/>
          </p:cNvSpPr>
          <p:nvPr>
            <p:ph type="ctrTitle"/>
          </p:nvPr>
        </p:nvSpPr>
        <p:spPr>
          <a:xfrm>
            <a:off x="1609953" y="2131471"/>
            <a:ext cx="9144000" cy="2387600"/>
          </a:xfrm>
        </p:spPr>
        <p:txBody>
          <a:bodyPr>
            <a:normAutofit fontScale="90000"/>
          </a:bodyPr>
          <a:lstStyle/>
          <a:p>
            <a:br>
              <a:rPr lang="en-US" dirty="0">
                <a:latin typeface="Amasis MT Pro Black" panose="02040A04050005020304" pitchFamily="18" charset="0"/>
              </a:rPr>
            </a:br>
            <a:r>
              <a:rPr lang="en-US" dirty="0">
                <a:latin typeface="Amasis MT Pro Black" panose="02040A04050005020304" pitchFamily="18" charset="0"/>
              </a:rPr>
              <a:t>Skema </a:t>
            </a:r>
            <a:r>
              <a:rPr lang="en-US" dirty="0" err="1">
                <a:latin typeface="Amasis MT Pro Black" panose="02040A04050005020304" pitchFamily="18" charset="0"/>
              </a:rPr>
              <a:t>Sertifikasi</a:t>
            </a:r>
            <a:r>
              <a:rPr lang="en-US" dirty="0">
                <a:latin typeface="Amasis MT Pro Black" panose="02040A04050005020304" pitchFamily="18" charset="0"/>
              </a:rPr>
              <a:t> </a:t>
            </a:r>
            <a:r>
              <a:rPr lang="en-US" dirty="0" err="1">
                <a:latin typeface="Amasis MT Pro Black" panose="02040A04050005020304" pitchFamily="18" charset="0"/>
              </a:rPr>
              <a:t>Okupasi</a:t>
            </a:r>
            <a:r>
              <a:rPr lang="en-US" dirty="0">
                <a:latin typeface="Amasis MT Pro Black" panose="02040A04050005020304" pitchFamily="18" charset="0"/>
              </a:rPr>
              <a:t> </a:t>
            </a:r>
            <a:r>
              <a:rPr lang="en-US" dirty="0" err="1">
                <a:latin typeface="Amasis MT Pro Black" panose="02040A04050005020304" pitchFamily="18" charset="0"/>
              </a:rPr>
              <a:t>Pengembangan</a:t>
            </a:r>
            <a:r>
              <a:rPr lang="en-US" dirty="0">
                <a:latin typeface="Amasis MT Pro Black" panose="02040A04050005020304" pitchFamily="18" charset="0"/>
              </a:rPr>
              <a:t> Web (Web Developer)</a:t>
            </a:r>
          </a:p>
        </p:txBody>
      </p:sp>
      <p:sp>
        <p:nvSpPr>
          <p:cNvPr id="3" name="Subtitle 2">
            <a:extLst>
              <a:ext uri="{FF2B5EF4-FFF2-40B4-BE49-F238E27FC236}">
                <a16:creationId xmlns:a16="http://schemas.microsoft.com/office/drawing/2014/main" id="{D0B6B9BB-E2FC-1664-E474-C0562449B40C}"/>
              </a:ext>
            </a:extLst>
          </p:cNvPr>
          <p:cNvSpPr>
            <a:spLocks noGrp="1"/>
          </p:cNvSpPr>
          <p:nvPr>
            <p:ph type="subTitle" idx="1"/>
          </p:nvPr>
        </p:nvSpPr>
        <p:spPr>
          <a:xfrm>
            <a:off x="1348902" y="4727728"/>
            <a:ext cx="9144000" cy="1682800"/>
          </a:xfrm>
        </p:spPr>
        <p:txBody>
          <a:bodyPr>
            <a:normAutofit/>
          </a:bodyPr>
          <a:lstStyle/>
          <a:p>
            <a:r>
              <a:rPr lang="en-US" dirty="0"/>
              <a:t>Surabaya, 24 Juli 2023</a:t>
            </a:r>
          </a:p>
          <a:p>
            <a:endParaRPr lang="en-US" dirty="0"/>
          </a:p>
          <a:p>
            <a:r>
              <a:rPr lang="en-US" dirty="0" err="1"/>
              <a:t>Pengajar</a:t>
            </a:r>
            <a:r>
              <a:rPr lang="en-US" dirty="0"/>
              <a:t> : </a:t>
            </a:r>
            <a:r>
              <a:rPr lang="en-US" dirty="0" err="1"/>
              <a:t>Saniyatul</a:t>
            </a:r>
            <a:r>
              <a:rPr lang="en-US" dirty="0"/>
              <a:t> </a:t>
            </a:r>
            <a:r>
              <a:rPr lang="en-US" dirty="0" err="1"/>
              <a:t>Mawaddah</a:t>
            </a:r>
            <a:endParaRPr lang="en-US" dirty="0"/>
          </a:p>
        </p:txBody>
      </p:sp>
      <p:pic>
        <p:nvPicPr>
          <p:cNvPr id="5" name="Picture 4">
            <a:extLst>
              <a:ext uri="{FF2B5EF4-FFF2-40B4-BE49-F238E27FC236}">
                <a16:creationId xmlns:a16="http://schemas.microsoft.com/office/drawing/2014/main" id="{0AACF679-3D69-405A-4B9A-E79C6D32782B}"/>
              </a:ext>
            </a:extLst>
          </p:cNvPr>
          <p:cNvPicPr>
            <a:picLocks noChangeAspect="1"/>
          </p:cNvPicPr>
          <p:nvPr/>
        </p:nvPicPr>
        <p:blipFill>
          <a:blip r:embed="rId2"/>
          <a:stretch>
            <a:fillRect/>
          </a:stretch>
        </p:blipFill>
        <p:spPr>
          <a:xfrm>
            <a:off x="4746576" y="128334"/>
            <a:ext cx="4958487" cy="1117503"/>
          </a:xfrm>
          <a:prstGeom prst="rect">
            <a:avLst/>
          </a:prstGeom>
        </p:spPr>
      </p:pic>
      <p:pic>
        <p:nvPicPr>
          <p:cNvPr id="7" name="Picture 6">
            <a:extLst>
              <a:ext uri="{FF2B5EF4-FFF2-40B4-BE49-F238E27FC236}">
                <a16:creationId xmlns:a16="http://schemas.microsoft.com/office/drawing/2014/main" id="{2ECFBE68-DE07-AFAA-451B-ABD6A3745A69}"/>
              </a:ext>
            </a:extLst>
          </p:cNvPr>
          <p:cNvPicPr>
            <a:picLocks noChangeAspect="1"/>
          </p:cNvPicPr>
          <p:nvPr/>
        </p:nvPicPr>
        <p:blipFill>
          <a:blip r:embed="rId3"/>
          <a:stretch>
            <a:fillRect/>
          </a:stretch>
        </p:blipFill>
        <p:spPr>
          <a:xfrm>
            <a:off x="2289126" y="164102"/>
            <a:ext cx="2506610" cy="1039563"/>
          </a:xfrm>
          <a:prstGeom prst="rect">
            <a:avLst/>
          </a:prstGeom>
        </p:spPr>
      </p:pic>
      <p:pic>
        <p:nvPicPr>
          <p:cNvPr id="9" name="Picture 8">
            <a:extLst>
              <a:ext uri="{FF2B5EF4-FFF2-40B4-BE49-F238E27FC236}">
                <a16:creationId xmlns:a16="http://schemas.microsoft.com/office/drawing/2014/main" id="{4758F902-A8B2-E2C8-7698-765A225960B8}"/>
              </a:ext>
            </a:extLst>
          </p:cNvPr>
          <p:cNvPicPr>
            <a:picLocks noChangeAspect="1"/>
          </p:cNvPicPr>
          <p:nvPr/>
        </p:nvPicPr>
        <p:blipFill>
          <a:blip r:embed="rId4"/>
          <a:stretch>
            <a:fillRect/>
          </a:stretch>
        </p:blipFill>
        <p:spPr>
          <a:xfrm>
            <a:off x="108468" y="128334"/>
            <a:ext cx="2303992" cy="1785780"/>
          </a:xfrm>
          <a:prstGeom prst="rect">
            <a:avLst/>
          </a:prstGeom>
        </p:spPr>
      </p:pic>
      <p:pic>
        <p:nvPicPr>
          <p:cNvPr id="11" name="Picture 10">
            <a:extLst>
              <a:ext uri="{FF2B5EF4-FFF2-40B4-BE49-F238E27FC236}">
                <a16:creationId xmlns:a16="http://schemas.microsoft.com/office/drawing/2014/main" id="{56E9877E-7272-2868-D9AA-62F87864116F}"/>
              </a:ext>
            </a:extLst>
          </p:cNvPr>
          <p:cNvPicPr>
            <a:picLocks noChangeAspect="1"/>
          </p:cNvPicPr>
          <p:nvPr/>
        </p:nvPicPr>
        <p:blipFill>
          <a:blip r:embed="rId5"/>
          <a:stretch>
            <a:fillRect/>
          </a:stretch>
        </p:blipFill>
        <p:spPr>
          <a:xfrm>
            <a:off x="9970901" y="99848"/>
            <a:ext cx="1958401" cy="1899168"/>
          </a:xfrm>
          <a:prstGeom prst="rect">
            <a:avLst/>
          </a:prstGeom>
        </p:spPr>
      </p:pic>
    </p:spTree>
    <p:extLst>
      <p:ext uri="{BB962C8B-B14F-4D97-AF65-F5344CB8AC3E}">
        <p14:creationId xmlns:p14="http://schemas.microsoft.com/office/powerpoint/2010/main" val="15970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16491-E63B-0FB5-DF8B-2AF2C6F76448}"/>
              </a:ext>
            </a:extLst>
          </p:cNvPr>
          <p:cNvSpPr>
            <a:spLocks noGrp="1"/>
          </p:cNvSpPr>
          <p:nvPr>
            <p:ph type="title"/>
          </p:nvPr>
        </p:nvSpPr>
        <p:spPr>
          <a:xfrm>
            <a:off x="838200" y="1040374"/>
            <a:ext cx="10515600" cy="1325563"/>
          </a:xfrm>
        </p:spPr>
        <p:txBody>
          <a:bodyPr>
            <a:noAutofit/>
          </a:bodyPr>
          <a:lstStyle/>
          <a:p>
            <a:r>
              <a:rPr lang="en-US" sz="3600" dirty="0" err="1">
                <a:effectLst/>
                <a:latin typeface="Calibri" panose="020F0502020204030204" pitchFamily="34" charset="0"/>
                <a:ea typeface="Calibri" panose="020F0502020204030204" pitchFamily="34" charset="0"/>
              </a:rPr>
              <a:t>Terdapat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banyak</a:t>
            </a:r>
            <a:r>
              <a:rPr lang="en-US" sz="3600" dirty="0">
                <a:effectLst/>
                <a:latin typeface="Calibri" panose="020F0502020204030204" pitchFamily="34" charset="0"/>
                <a:ea typeface="Calibri" panose="020F0502020204030204" pitchFamily="34" charset="0"/>
              </a:rPr>
              <a:t> framework yang </a:t>
            </a:r>
            <a:r>
              <a:rPr lang="en-US" sz="3600" dirty="0" err="1">
                <a:effectLst/>
                <a:latin typeface="Calibri" panose="020F0502020204030204" pitchFamily="34" charset="0"/>
                <a:ea typeface="Calibri" panose="020F0502020204030204" pitchFamily="34" charset="0"/>
              </a:rPr>
              <a:t>menggunakan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pola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desain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arsitektur</a:t>
            </a:r>
            <a:r>
              <a:rPr lang="en-US" sz="3600" dirty="0">
                <a:effectLst/>
                <a:latin typeface="Calibri" panose="020F0502020204030204" pitchFamily="34" charset="0"/>
                <a:ea typeface="Calibri" panose="020F0502020204030204" pitchFamily="34" charset="0"/>
              </a:rPr>
              <a:t> yang </a:t>
            </a:r>
            <a:r>
              <a:rPr lang="en-US" sz="3600" dirty="0" err="1">
                <a:effectLst/>
                <a:latin typeface="Calibri" panose="020F0502020204030204" pitchFamily="34" charset="0"/>
                <a:ea typeface="Calibri" panose="020F0502020204030204" pitchFamily="34" charset="0"/>
              </a:rPr>
              <a:t>terdiri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dari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tiga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bagian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yakni</a:t>
            </a:r>
            <a:r>
              <a:rPr lang="en-US" sz="3600" dirty="0">
                <a:effectLst/>
                <a:latin typeface="Calibri" panose="020F0502020204030204" pitchFamily="34" charset="0"/>
                <a:ea typeface="Calibri" panose="020F0502020204030204" pitchFamily="34" charset="0"/>
              </a:rPr>
              <a:t> Model View Controller(MVC). </a:t>
            </a:r>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peran</a:t>
            </a:r>
            <a:r>
              <a:rPr lang="en-US" sz="3600" dirty="0">
                <a:effectLst/>
                <a:latin typeface="Calibri" panose="020F0502020204030204" pitchFamily="34" charset="0"/>
                <a:ea typeface="Calibri" panose="020F0502020204030204" pitchFamily="34" charset="0"/>
              </a:rPr>
              <a:t> masing-masing </a:t>
            </a:r>
            <a:r>
              <a:rPr lang="en-US" sz="3600" dirty="0" err="1">
                <a:effectLst/>
                <a:latin typeface="Calibri" panose="020F0502020204030204" pitchFamily="34" charset="0"/>
                <a:ea typeface="Calibri" panose="020F0502020204030204" pitchFamily="34" charset="0"/>
              </a:rPr>
              <a:t>bagian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tersebut</a:t>
            </a:r>
            <a:r>
              <a:rPr lang="en-US" sz="3600" dirty="0">
                <a:effectLst/>
                <a:latin typeface="Calibri" panose="020F0502020204030204" pitchFamily="34" charset="0"/>
                <a:ea typeface="Calibri" panose="020F0502020204030204" pitchFamily="34" charset="0"/>
              </a:rPr>
              <a:t>?</a:t>
            </a:r>
            <a:endParaRPr lang="en-US" sz="3600" dirty="0"/>
          </a:p>
        </p:txBody>
      </p:sp>
      <p:sp>
        <p:nvSpPr>
          <p:cNvPr id="3" name="Content Placeholder 2">
            <a:extLst>
              <a:ext uri="{FF2B5EF4-FFF2-40B4-BE49-F238E27FC236}">
                <a16:creationId xmlns:a16="http://schemas.microsoft.com/office/drawing/2014/main" id="{FB00A239-AC66-AF19-025A-1F30F27CD113}"/>
              </a:ext>
            </a:extLst>
          </p:cNvPr>
          <p:cNvSpPr>
            <a:spLocks noGrp="1"/>
          </p:cNvSpPr>
          <p:nvPr>
            <p:ph idx="1"/>
          </p:nvPr>
        </p:nvSpPr>
        <p:spPr>
          <a:xfrm>
            <a:off x="838200" y="3559125"/>
            <a:ext cx="10515600" cy="2617837"/>
          </a:xfrm>
        </p:spPr>
        <p:txBody>
          <a:bodyPr>
            <a:normAutofit/>
          </a:bodyPr>
          <a:lstStyle/>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Model </a:t>
            </a:r>
            <a:r>
              <a:rPr lang="en-US" sz="2400" dirty="0" err="1">
                <a:effectLst/>
                <a:latin typeface="Calibri" panose="020F0502020204030204" pitchFamily="34" charset="0"/>
                <a:ea typeface="Calibri" panose="020F0502020204030204" pitchFamily="34" charset="0"/>
                <a:cs typeface="Calibri" panose="020F0502020204030204" pitchFamily="34" charset="0"/>
              </a:rPr>
              <a:t>yakni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bagian</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mengelola</a:t>
            </a:r>
            <a:r>
              <a:rPr lang="en-US" sz="2400" dirty="0">
                <a:effectLst/>
                <a:latin typeface="Calibri" panose="020F0502020204030204" pitchFamily="34" charset="0"/>
                <a:ea typeface="Calibri" panose="020F0502020204030204" pitchFamily="34" charset="0"/>
                <a:cs typeface="Calibri" panose="020F0502020204030204" pitchFamily="34" charset="0"/>
              </a:rPr>
              <a:t> dan </a:t>
            </a:r>
            <a:r>
              <a:rPr lang="en-US" sz="2400" dirty="0" err="1">
                <a:effectLst/>
                <a:latin typeface="Calibri" panose="020F0502020204030204" pitchFamily="34" charset="0"/>
                <a:ea typeface="Calibri" panose="020F0502020204030204" pitchFamily="34" charset="0"/>
                <a:cs typeface="Calibri" panose="020F0502020204030204" pitchFamily="34" charset="0"/>
              </a:rPr>
              <a:t>berhubungan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Database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View </a:t>
            </a:r>
            <a:r>
              <a:rPr lang="en-US" sz="2400" dirty="0" err="1">
                <a:effectLst/>
                <a:latin typeface="Calibri" panose="020F0502020204030204" pitchFamily="34" charset="0"/>
                <a:ea typeface="Calibri" panose="020F0502020204030204" pitchFamily="34" charset="0"/>
                <a:cs typeface="Calibri" panose="020F0502020204030204" pitchFamily="34" charset="0"/>
              </a:rPr>
              <a:t>merupakan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bagian</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menyajikan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tampilan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informasi</a:t>
            </a:r>
            <a:r>
              <a:rPr lang="en-US" sz="2400" dirty="0">
                <a:effectLst/>
                <a:latin typeface="Calibri" panose="020F0502020204030204" pitchFamily="34" charset="0"/>
                <a:ea typeface="Calibri" panose="020F0502020204030204" pitchFamily="34" charset="0"/>
                <a:cs typeface="Calibri" panose="020F0502020204030204" pitchFamily="34" charset="0"/>
              </a:rPr>
              <a:t> pada </a:t>
            </a:r>
            <a:r>
              <a:rPr lang="en-US" sz="2400" dirty="0" err="1">
                <a:effectLst/>
                <a:latin typeface="Calibri" panose="020F0502020204030204" pitchFamily="34" charset="0"/>
                <a:ea typeface="Calibri" panose="020F0502020204030204" pitchFamily="34" charset="0"/>
                <a:cs typeface="Calibri" panose="020F0502020204030204" pitchFamily="34" charset="0"/>
              </a:rPr>
              <a:t>pengguna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rPr>
              <a:t>Controller </a:t>
            </a:r>
            <a:r>
              <a:rPr lang="en-US" sz="2400" dirty="0" err="1">
                <a:effectLst/>
                <a:latin typeface="Calibri" panose="020F0502020204030204" pitchFamily="34" charset="0"/>
                <a:ea typeface="Calibri" panose="020F0502020204030204" pitchFamily="34" charset="0"/>
              </a:rPr>
              <a:t>merupakan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bagian</a:t>
            </a:r>
            <a:r>
              <a:rPr lang="en-US" sz="2400" dirty="0">
                <a:effectLst/>
                <a:latin typeface="Calibri" panose="020F0502020204030204" pitchFamily="34" charset="0"/>
                <a:ea typeface="Calibri" panose="020F0502020204030204" pitchFamily="34" charset="0"/>
              </a:rPr>
              <a:t> yang </a:t>
            </a:r>
            <a:r>
              <a:rPr lang="en-US" sz="2400" dirty="0" err="1">
                <a:effectLst/>
                <a:latin typeface="Calibri" panose="020F0502020204030204" pitchFamily="34" charset="0"/>
                <a:ea typeface="Calibri" panose="020F0502020204030204" pitchFamily="34" charset="0"/>
              </a:rPr>
              <a:t>menghubungkan</a:t>
            </a:r>
            <a:r>
              <a:rPr lang="en-US" sz="2400" dirty="0">
                <a:effectLst/>
                <a:latin typeface="Calibri" panose="020F0502020204030204" pitchFamily="34" charset="0"/>
                <a:ea typeface="Calibri" panose="020F0502020204030204" pitchFamily="34" charset="0"/>
              </a:rPr>
              <a:t> model dan view </a:t>
            </a:r>
            <a:r>
              <a:rPr lang="en-US" sz="2400" dirty="0" err="1">
                <a:effectLst/>
                <a:latin typeface="Calibri" panose="020F0502020204030204" pitchFamily="34" charset="0"/>
                <a:ea typeface="Calibri" panose="020F0502020204030204" pitchFamily="34" charset="0"/>
              </a:rPr>
              <a:t>dalam</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setiap</a:t>
            </a:r>
            <a:r>
              <a:rPr lang="en-US" sz="2400" dirty="0">
                <a:effectLst/>
                <a:latin typeface="Calibri" panose="020F0502020204030204" pitchFamily="34" charset="0"/>
                <a:ea typeface="Calibri" panose="020F0502020204030204" pitchFamily="34" charset="0"/>
              </a:rPr>
              <a:t> proses request </a:t>
            </a:r>
            <a:r>
              <a:rPr lang="en-US" sz="2400" dirty="0" err="1">
                <a:effectLst/>
                <a:latin typeface="Calibri" panose="020F0502020204030204" pitchFamily="34" charset="0"/>
                <a:ea typeface="Calibri" panose="020F0502020204030204" pitchFamily="34" charset="0"/>
              </a:rPr>
              <a:t>dari</a:t>
            </a:r>
            <a:r>
              <a:rPr lang="en-US" sz="2400" dirty="0">
                <a:effectLst/>
                <a:latin typeface="Calibri" panose="020F0502020204030204" pitchFamily="34" charset="0"/>
                <a:ea typeface="Calibri" panose="020F0502020204030204" pitchFamily="34" charset="0"/>
              </a:rPr>
              <a:t> user</a:t>
            </a:r>
            <a:endParaRPr lang="en-US" sz="3600" dirty="0"/>
          </a:p>
        </p:txBody>
      </p:sp>
    </p:spTree>
    <p:extLst>
      <p:ext uri="{BB962C8B-B14F-4D97-AF65-F5344CB8AC3E}">
        <p14:creationId xmlns:p14="http://schemas.microsoft.com/office/powerpoint/2010/main" val="1826241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D8EA1-2FEB-2ED7-4DD2-B62303D70CBD}"/>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melakukan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migrasi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ke</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teknologi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baru</a:t>
            </a:r>
            <a:endParaRPr lang="en-US" sz="7200" dirty="0"/>
          </a:p>
        </p:txBody>
      </p:sp>
      <p:sp>
        <p:nvSpPr>
          <p:cNvPr id="3" name="Content Placeholder 2">
            <a:extLst>
              <a:ext uri="{FF2B5EF4-FFF2-40B4-BE49-F238E27FC236}">
                <a16:creationId xmlns:a16="http://schemas.microsoft.com/office/drawing/2014/main" id="{F7047F6D-BB8F-300E-F9C6-5D730A73EC8F}"/>
              </a:ext>
            </a:extLst>
          </p:cNvPr>
          <p:cNvSpPr>
            <a:spLocks noGrp="1"/>
          </p:cNvSpPr>
          <p:nvPr>
            <p:ph idx="1"/>
          </p:nvPr>
        </p:nvSpPr>
        <p:spPr/>
        <p:txBody>
          <a:bodyPr>
            <a:normAutofit/>
          </a:bodyPr>
          <a:lstStyle/>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Mengidentifikasi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sesuai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kebutuhan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Menganalisa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perbandingan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keunggulan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saat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Mengimplementasikan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jika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sesuai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kebutuhan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organisasi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berdasarkan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hasil</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analisis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perbandingan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Melakukan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analisis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Fitur-</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fitur</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pada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dianalisis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sesuai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fungsi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Mengimplementasikan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fitur</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fitur</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khusus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dalam</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teknologi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baru</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sesuai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kebutuhan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368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807D-8D87-C726-9446-7B7F081FFC94}"/>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melakukan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pembaharuan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perangkat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lunak</a:t>
            </a:r>
            <a:endParaRPr lang="en-US" sz="7200" dirty="0"/>
          </a:p>
        </p:txBody>
      </p:sp>
      <p:sp>
        <p:nvSpPr>
          <p:cNvPr id="3" name="Content Placeholder 2">
            <a:extLst>
              <a:ext uri="{FF2B5EF4-FFF2-40B4-BE49-F238E27FC236}">
                <a16:creationId xmlns:a16="http://schemas.microsoft.com/office/drawing/2014/main" id="{F57BC800-150F-816C-2AF5-D1D4D2FF4459}"/>
              </a:ext>
            </a:extLst>
          </p:cNvPr>
          <p:cNvSpPr>
            <a:spLocks noGrp="1"/>
          </p:cNvSpPr>
          <p:nvPr>
            <p:ph idx="1"/>
          </p:nvPr>
        </p:nvSpPr>
        <p:spPr/>
        <p:txBody>
          <a:bodyPr>
            <a:normAutofit/>
          </a:bodyPr>
          <a:lstStyle/>
          <a:p>
            <a:pPr marL="342900" lvl="0" indent="-342900">
              <a:spcAft>
                <a:spcPts val="400"/>
              </a:spcAft>
              <a:buSzPts val="12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Mengidentifikasi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diferensiasi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perangkat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lunak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Merancang</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mekanisme</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pengaplikasian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diferensiasi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Membuat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program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pertambahan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diferensiasi</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rPr>
              <a:t>Mengaplikasikan</a:t>
            </a:r>
            <a:r>
              <a:rPr lang="en-US" sz="2400" dirty="0">
                <a:solidFill>
                  <a:srgbClr val="000000"/>
                </a:solidFill>
                <a:effectLst/>
                <a:latin typeface="Calibri" panose="020F0502020204030204" pitchFamily="34" charset="0"/>
                <a:ea typeface="Times New Roman" panose="02020603050405020304" pitchFamily="18" charset="0"/>
              </a:rPr>
              <a:t> program </a:t>
            </a:r>
            <a:r>
              <a:rPr lang="en-US" sz="2400" dirty="0" err="1">
                <a:solidFill>
                  <a:srgbClr val="000000"/>
                </a:solidFill>
                <a:effectLst/>
                <a:latin typeface="Calibri" panose="020F0502020204030204" pitchFamily="34" charset="0"/>
                <a:ea typeface="Times New Roman" panose="02020603050405020304" pitchFamily="18" charset="0"/>
              </a:rPr>
              <a:t>pertambahan</a:t>
            </a:r>
            <a:r>
              <a:rPr lang="en-US" sz="2400" dirty="0">
                <a:solidFill>
                  <a:srgbClr val="000000"/>
                </a:solidFill>
                <a:effectLst/>
                <a:latin typeface="Calibri" panose="020F0502020204030204" pitchFamily="34" charset="0"/>
                <a:ea typeface="Times New Roman" panose="02020603050405020304" pitchFamily="18" charset="0"/>
              </a:rPr>
              <a:t> pada </a:t>
            </a:r>
            <a:r>
              <a:rPr lang="en-US" sz="2400" dirty="0" err="1">
                <a:solidFill>
                  <a:srgbClr val="000000"/>
                </a:solidFill>
                <a:effectLst/>
                <a:latin typeface="Calibri" panose="020F0502020204030204" pitchFamily="34" charset="0"/>
                <a:ea typeface="Times New Roman" panose="02020603050405020304" pitchFamily="18" charset="0"/>
              </a:rPr>
              <a:t>perangkat</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lunak</a:t>
            </a:r>
            <a:endParaRPr lang="en-US" sz="3600" dirty="0"/>
          </a:p>
        </p:txBody>
      </p:sp>
    </p:spTree>
    <p:extLst>
      <p:ext uri="{BB962C8B-B14F-4D97-AF65-F5344CB8AC3E}">
        <p14:creationId xmlns:p14="http://schemas.microsoft.com/office/powerpoint/2010/main" val="333398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1C1A-28A5-8666-0550-4E6D54C3B10C}"/>
              </a:ext>
            </a:extLst>
          </p:cNvPr>
          <p:cNvSpPr>
            <a:spLocks noGrp="1"/>
          </p:cNvSpPr>
          <p:nvPr>
            <p:ph type="title"/>
          </p:nvPr>
        </p:nvSpPr>
        <p:spPr>
          <a:xfrm>
            <a:off x="838200" y="1082577"/>
            <a:ext cx="10515600" cy="1325563"/>
          </a:xfrm>
        </p:spPr>
        <p:txBody>
          <a:bodyPr>
            <a:noAutofit/>
          </a:bodyPr>
          <a:lstStyle/>
          <a:p>
            <a:r>
              <a:rPr lang="en-US" sz="3600" dirty="0" err="1">
                <a:effectLst/>
                <a:latin typeface="Calibri" panose="020F0502020204030204" pitchFamily="34" charset="0"/>
                <a:ea typeface="Calibri" panose="020F0502020204030204" pitchFamily="34" charset="0"/>
              </a:rPr>
              <a:t>Saat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membuat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petunjuk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kita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harus</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memastikan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bahwa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dalam</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petunjuk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termuat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semua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kemampuan</a:t>
            </a:r>
            <a:r>
              <a:rPr lang="en-US" sz="3600" dirty="0">
                <a:effectLst/>
                <a:latin typeface="Calibri" panose="020F0502020204030204" pitchFamily="34" charset="0"/>
                <a:ea typeface="Calibri" panose="020F0502020204030204" pitchFamily="34" charset="0"/>
              </a:rPr>
              <a:t> system, </a:t>
            </a:r>
            <a:r>
              <a:rPr lang="en-US" sz="3600" dirty="0" err="1">
                <a:effectLst/>
                <a:latin typeface="Calibri" panose="020F0502020204030204" pitchFamily="34" charset="0"/>
                <a:ea typeface="Calibri" panose="020F0502020204030204" pitchFamily="34" charset="0"/>
              </a:rPr>
              <a:t>disisi</a:t>
            </a:r>
            <a:r>
              <a:rPr lang="en-US" sz="3600" dirty="0">
                <a:effectLst/>
                <a:latin typeface="Calibri" panose="020F0502020204030204" pitchFamily="34" charset="0"/>
                <a:ea typeface="Calibri" panose="020F0502020204030204" pitchFamily="34" charset="0"/>
              </a:rPr>
              <a:t> lain, </a:t>
            </a:r>
            <a:r>
              <a:rPr lang="en-US" sz="3600" dirty="0" err="1">
                <a:effectLst/>
                <a:latin typeface="Calibri" panose="020F0502020204030204" pitchFamily="34" charset="0"/>
                <a:ea typeface="Calibri" panose="020F0502020204030204" pitchFamily="34" charset="0"/>
              </a:rPr>
              <a:t>petunjuk</a:t>
            </a:r>
            <a:r>
              <a:rPr lang="en-US" sz="3600" dirty="0">
                <a:effectLst/>
                <a:latin typeface="Calibri" panose="020F0502020204030204" pitchFamily="34" charset="0"/>
                <a:ea typeface="Calibri" panose="020F0502020204030204" pitchFamily="34" charset="0"/>
              </a:rPr>
              <a:t> juga </a:t>
            </a:r>
            <a:r>
              <a:rPr lang="en-US" sz="3600" dirty="0" err="1">
                <a:effectLst/>
                <a:latin typeface="Calibri" panose="020F0502020204030204" pitchFamily="34" charset="0"/>
                <a:ea typeface="Calibri" panose="020F0502020204030204" pitchFamily="34" charset="0"/>
              </a:rPr>
              <a:t>harus</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sesuai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dengan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kebutuhan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pelanggan</a:t>
            </a:r>
            <a:r>
              <a:rPr lang="en-US" sz="3600" dirty="0">
                <a:effectLst/>
                <a:latin typeface="Calibri" panose="020F0502020204030204" pitchFamily="34" charset="0"/>
                <a:ea typeface="Calibri" panose="020F0502020204030204" pitchFamily="34" charset="0"/>
              </a:rPr>
              <a:t>. Langkah </a:t>
            </a:r>
            <a:r>
              <a:rPr lang="en-US" sz="3600" dirty="0" err="1">
                <a:effectLst/>
                <a:latin typeface="Calibri" panose="020F0502020204030204" pitchFamily="34" charset="0"/>
                <a:ea typeface="Calibri" panose="020F0502020204030204" pitchFamily="34" charset="0"/>
              </a:rPr>
              <a:t>apa</a:t>
            </a:r>
            <a:r>
              <a:rPr lang="en-US" sz="3600" dirty="0">
                <a:effectLst/>
                <a:latin typeface="Calibri" panose="020F0502020204030204" pitchFamily="34" charset="0"/>
                <a:ea typeface="Calibri" panose="020F0502020204030204" pitchFamily="34" charset="0"/>
              </a:rPr>
              <a:t> yang </a:t>
            </a:r>
            <a:r>
              <a:rPr lang="en-US" sz="3600" dirty="0" err="1">
                <a:effectLst/>
                <a:latin typeface="Calibri" panose="020F0502020204030204" pitchFamily="34" charset="0"/>
                <a:ea typeface="Calibri" panose="020F0502020204030204" pitchFamily="34" charset="0"/>
              </a:rPr>
              <a:t>diperlukan</a:t>
            </a:r>
            <a:r>
              <a:rPr lang="en-US" sz="3600" dirty="0">
                <a:effectLst/>
                <a:latin typeface="Calibri" panose="020F0502020204030204" pitchFamily="34" charset="0"/>
                <a:ea typeface="Calibri" panose="020F0502020204030204" pitchFamily="34" charset="0"/>
              </a:rPr>
              <a:t> agar </a:t>
            </a:r>
            <a:r>
              <a:rPr lang="en-US" sz="3600" dirty="0" err="1">
                <a:effectLst/>
                <a:latin typeface="Calibri" panose="020F0502020204030204" pitchFamily="34" charset="0"/>
                <a:ea typeface="Calibri" panose="020F0502020204030204" pitchFamily="34" charset="0"/>
              </a:rPr>
              <a:t>kedua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hal</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ini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terpenuhi</a:t>
            </a:r>
            <a:r>
              <a:rPr lang="en-US" sz="3600" dirty="0">
                <a:effectLst/>
                <a:latin typeface="Calibri" panose="020F0502020204030204" pitchFamily="34" charset="0"/>
                <a:ea typeface="Calibri" panose="020F0502020204030204" pitchFamily="34" charset="0"/>
              </a:rPr>
              <a:t>?</a:t>
            </a:r>
            <a:endParaRPr lang="en-US" sz="7200" dirty="0"/>
          </a:p>
        </p:txBody>
      </p:sp>
      <p:sp>
        <p:nvSpPr>
          <p:cNvPr id="3" name="Content Placeholder 2">
            <a:extLst>
              <a:ext uri="{FF2B5EF4-FFF2-40B4-BE49-F238E27FC236}">
                <a16:creationId xmlns:a16="http://schemas.microsoft.com/office/drawing/2014/main" id="{C869F377-09FE-F486-B533-7CAF2396B80A}"/>
              </a:ext>
            </a:extLst>
          </p:cNvPr>
          <p:cNvSpPr>
            <a:spLocks noGrp="1"/>
          </p:cNvSpPr>
          <p:nvPr>
            <p:ph idx="1"/>
          </p:nvPr>
        </p:nvSpPr>
        <p:spPr>
          <a:xfrm>
            <a:off x="838200" y="3428999"/>
            <a:ext cx="10515600" cy="2747963"/>
          </a:xfrm>
        </p:spPr>
        <p:txBody>
          <a:bodyPr>
            <a:normAutofit/>
          </a:bodyPr>
          <a:lstStyle/>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Pertama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lakukan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langkah</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kemampuan</a:t>
            </a:r>
            <a:r>
              <a:rPr lang="en-US" sz="2400" dirty="0">
                <a:effectLst/>
                <a:latin typeface="Calibri" panose="020F0502020204030204" pitchFamily="34" charset="0"/>
                <a:ea typeface="Calibri" panose="020F0502020204030204" pitchFamily="34" charset="0"/>
                <a:cs typeface="Calibri" panose="020F0502020204030204" pitchFamily="34" charset="0"/>
              </a:rPr>
              <a:t> system agar </a:t>
            </a:r>
            <a:r>
              <a:rPr lang="en-US" sz="2400" dirty="0" err="1">
                <a:effectLst/>
                <a:latin typeface="Calibri" panose="020F0502020204030204" pitchFamily="34" charset="0"/>
                <a:ea typeface="Calibri" panose="020F0502020204030204" pitchFamily="34" charset="0"/>
                <a:cs typeface="Calibri" panose="020F0502020204030204" pitchFamily="34" charset="0"/>
              </a:rPr>
              <a:t>dapat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terdata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baik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kemampuan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apa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saja</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dapat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dilakukan</a:t>
            </a:r>
            <a:r>
              <a:rPr lang="en-US" sz="2400" dirty="0">
                <a:effectLst/>
                <a:latin typeface="Calibri" panose="020F0502020204030204" pitchFamily="34" charset="0"/>
                <a:ea typeface="Calibri" panose="020F0502020204030204" pitchFamily="34" charset="0"/>
                <a:cs typeface="Calibri" panose="020F0502020204030204" pitchFamily="34" charset="0"/>
              </a:rPr>
              <a:t> oleh system.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Lakukan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penyusunan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pelanggan</a:t>
            </a:r>
            <a:r>
              <a:rPr lang="en-US" sz="2400" dirty="0">
                <a:effectLst/>
                <a:latin typeface="Calibri" panose="020F0502020204030204" pitchFamily="34" charset="0"/>
                <a:ea typeface="Calibri" panose="020F0502020204030204" pitchFamily="34" charset="0"/>
                <a:cs typeface="Calibri" panose="020F0502020204030204" pitchFamily="34" charset="0"/>
              </a:rPr>
              <a:t>. Hal </a:t>
            </a:r>
            <a:r>
              <a:rPr lang="en-US" sz="2400" dirty="0" err="1">
                <a:effectLst/>
                <a:latin typeface="Calibri" panose="020F0502020204030204" pitchFamily="34" charset="0"/>
                <a:ea typeface="Calibri" panose="020F0502020204030204" pitchFamily="34" charset="0"/>
                <a:cs typeface="Calibri" panose="020F0502020204030204" pitchFamily="34" charset="0"/>
              </a:rPr>
              <a:t>ini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diperlukan</a:t>
            </a:r>
            <a:r>
              <a:rPr lang="en-US" sz="2400" dirty="0">
                <a:effectLst/>
                <a:latin typeface="Calibri" panose="020F0502020204030204" pitchFamily="34" charset="0"/>
                <a:ea typeface="Calibri" panose="020F0502020204030204" pitchFamily="34" charset="0"/>
                <a:cs typeface="Calibri" panose="020F0502020204030204" pitchFamily="34" charset="0"/>
              </a:rPr>
              <a:t> agar </a:t>
            </a:r>
            <a:r>
              <a:rPr lang="en-US" sz="2400" dirty="0" err="1">
                <a:effectLst/>
                <a:latin typeface="Calibri" panose="020F0502020204030204" pitchFamily="34" charset="0"/>
                <a:ea typeface="Calibri" panose="020F0502020204030204" pitchFamily="34" charset="0"/>
                <a:cs typeface="Calibri" panose="020F0502020204030204" pitchFamily="34" charset="0"/>
              </a:rPr>
              <a:t>menjadi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guidle</a:t>
            </a:r>
            <a:r>
              <a:rPr lang="en-US" sz="2400" dirty="0">
                <a:effectLst/>
                <a:latin typeface="Calibri" panose="020F0502020204030204" pitchFamily="34" charset="0"/>
                <a:ea typeface="Calibri" panose="020F0502020204030204" pitchFamily="34" charset="0"/>
                <a:cs typeface="Calibri" panose="020F0502020204030204" pitchFamily="34" charset="0"/>
              </a:rPr>
              <a:t> line </a:t>
            </a:r>
            <a:r>
              <a:rPr lang="en-US" sz="2400" dirty="0" err="1">
                <a:effectLst/>
                <a:latin typeface="Calibri" panose="020F0502020204030204" pitchFamily="34" charset="0"/>
                <a:ea typeface="Calibri" panose="020F0502020204030204" pitchFamily="34" charset="0"/>
                <a:cs typeface="Calibri" panose="020F0502020204030204" pitchFamily="34" charset="0"/>
              </a:rPr>
              <a:t>saat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menyusun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petunjuk</a:t>
            </a:r>
            <a:r>
              <a:rPr lang="en-US" sz="2400" dirty="0">
                <a:effectLst/>
                <a:latin typeface="Calibri" panose="020F0502020204030204" pitchFamily="34" charset="0"/>
                <a:ea typeface="Calibri" panose="020F0502020204030204" pitchFamily="34" charset="0"/>
                <a:cs typeface="Calibri" panose="020F0502020204030204" pitchFamily="34" charset="0"/>
              </a:rPr>
              <a:t> agar </a:t>
            </a:r>
            <a:r>
              <a:rPr lang="en-US" sz="2400" dirty="0" err="1">
                <a:effectLst/>
                <a:latin typeface="Calibri" panose="020F0502020204030204" pitchFamily="34" charset="0"/>
                <a:ea typeface="Calibri" panose="020F0502020204030204" pitchFamily="34" charset="0"/>
                <a:cs typeface="Calibri" panose="020F0502020204030204" pitchFamily="34" charset="0"/>
              </a:rPr>
              <a:t>tetap</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sesuai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pelanggan</a:t>
            </a:r>
            <a:r>
              <a:rPr lang="en-US"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24561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5B21-70E3-430A-52A5-9C1B78A7FC06}"/>
              </a:ext>
            </a:extLst>
          </p:cNvPr>
          <p:cNvSpPr>
            <a:spLocks noGrp="1"/>
          </p:cNvSpPr>
          <p:nvPr>
            <p:ph type="title"/>
          </p:nvPr>
        </p:nvSpPr>
        <p:spPr/>
        <p:txBody>
          <a:bodyPr>
            <a:normAutofit/>
          </a:bodyPr>
          <a:lstStyle/>
          <a:p>
            <a:r>
              <a:rPr lang="en-US" sz="3600" dirty="0" err="1">
                <a:solidFill>
                  <a:srgbClr val="000000"/>
                </a:solidFill>
                <a:effectLst/>
                <a:latin typeface="Calibri" panose="020F0502020204030204" pitchFamily="34" charset="0"/>
                <a:ea typeface="Calibri" panose="020F0502020204030204" pitchFamily="34" charset="0"/>
              </a:rPr>
              <a:t>Bagaimana</a:t>
            </a:r>
            <a:r>
              <a:rPr lang="en-US" sz="3600" dirty="0">
                <a:solidFill>
                  <a:srgbClr val="000000"/>
                </a:solidFill>
                <a:effectLst/>
                <a:latin typeface="Calibri" panose="020F0502020204030204" pitchFamily="34" charset="0"/>
                <a:ea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rPr>
              <a:t>langkah-langkah</a:t>
            </a:r>
            <a:r>
              <a:rPr lang="en-US" sz="3600" dirty="0">
                <a:solidFill>
                  <a:srgbClr val="000000"/>
                </a:solidFill>
                <a:effectLst/>
                <a:latin typeface="Calibri" panose="020F0502020204030204" pitchFamily="34" charset="0"/>
                <a:ea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rPr>
              <a:t>untuk</a:t>
            </a:r>
            <a:r>
              <a:rPr lang="en-US" sz="3600" dirty="0">
                <a:solidFill>
                  <a:srgbClr val="000000"/>
                </a:solidFill>
                <a:effectLst/>
                <a:latin typeface="Calibri" panose="020F0502020204030204" pitchFamily="34" charset="0"/>
                <a:ea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rPr>
              <a:t>menerapkan</a:t>
            </a:r>
            <a:r>
              <a:rPr lang="en-US" sz="3600" dirty="0">
                <a:solidFill>
                  <a:srgbClr val="000000"/>
                </a:solidFill>
                <a:effectLst/>
                <a:latin typeface="Calibri" panose="020F0502020204030204" pitchFamily="34" charset="0"/>
                <a:ea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rPr>
              <a:t>pemrograman</a:t>
            </a:r>
            <a:r>
              <a:rPr lang="en-US" sz="3600" dirty="0">
                <a:solidFill>
                  <a:srgbClr val="000000"/>
                </a:solidFill>
                <a:effectLst/>
                <a:latin typeface="Calibri" panose="020F0502020204030204" pitchFamily="34" charset="0"/>
                <a:ea typeface="Calibri" panose="020F0502020204030204" pitchFamily="34" charset="0"/>
              </a:rPr>
              <a:t> multimedia?</a:t>
            </a:r>
            <a:endParaRPr lang="en-US" sz="7200" dirty="0"/>
          </a:p>
        </p:txBody>
      </p:sp>
      <p:sp>
        <p:nvSpPr>
          <p:cNvPr id="3" name="Content Placeholder 2">
            <a:extLst>
              <a:ext uri="{FF2B5EF4-FFF2-40B4-BE49-F238E27FC236}">
                <a16:creationId xmlns:a16="http://schemas.microsoft.com/office/drawing/2014/main" id="{0B9820E5-FDDB-D32D-4E2F-A17B313A85C6}"/>
              </a:ext>
            </a:extLst>
          </p:cNvPr>
          <p:cNvSpPr>
            <a:spLocks noGrp="1"/>
          </p:cNvSpPr>
          <p:nvPr>
            <p:ph idx="1"/>
          </p:nvPr>
        </p:nvSpPr>
        <p:spPr/>
        <p:txBody>
          <a:bodyPr>
            <a:normAutofit/>
          </a:bodyPr>
          <a:lstStyle/>
          <a:p>
            <a:pPr marL="342900" lvl="0" indent="-342900" fontAlgn="base">
              <a:spcAft>
                <a:spcPts val="6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Menjelaskan</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kebutuhan</a:t>
            </a:r>
            <a:r>
              <a:rPr lang="en-US" sz="2400" dirty="0">
                <a:solidFill>
                  <a:srgbClr val="000000"/>
                </a:solidFill>
                <a:effectLst/>
                <a:latin typeface="Calibri" panose="020F0502020204030204" pitchFamily="34" charset="0"/>
                <a:ea typeface="Times New Roman" panose="02020603050405020304" pitchFamily="18" charset="0"/>
              </a:rPr>
              <a:t> platform</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6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Menentukan</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bahasa</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pemrograman</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6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Membuat</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perencanaan</a:t>
            </a:r>
            <a:r>
              <a:rPr lang="en-US" sz="2400" dirty="0">
                <a:solidFill>
                  <a:srgbClr val="000000"/>
                </a:solidFill>
                <a:effectLst/>
                <a:latin typeface="Calibri" panose="020F0502020204030204" pitchFamily="34" charset="0"/>
                <a:ea typeface="Times New Roman" panose="02020603050405020304" pitchFamily="18" charset="0"/>
              </a:rPr>
              <a:t> program</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6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Menetapkan</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kompatibilitas</a:t>
            </a:r>
            <a:r>
              <a:rPr lang="en-US" sz="2400" dirty="0">
                <a:solidFill>
                  <a:srgbClr val="000000"/>
                </a:solidFill>
                <a:effectLst/>
                <a:latin typeface="Calibri" panose="020F0502020204030204" pitchFamily="34" charset="0"/>
                <a:ea typeface="Times New Roman" panose="02020603050405020304" pitchFamily="18" charset="0"/>
              </a:rPr>
              <a:t> hardware dan software</a:t>
            </a:r>
            <a:endParaRPr lang="en-US" sz="2400" dirty="0">
              <a:effectLst/>
              <a:latin typeface="Times New Roman" panose="02020603050405020304" pitchFamily="18" charset="0"/>
              <a:ea typeface="Times New Roman" panose="02020603050405020304" pitchFamily="18" charset="0"/>
            </a:endParaRPr>
          </a:p>
          <a:p>
            <a:endParaRPr lang="en-US" sz="3600" dirty="0"/>
          </a:p>
        </p:txBody>
      </p:sp>
    </p:spTree>
    <p:extLst>
      <p:ext uri="{BB962C8B-B14F-4D97-AF65-F5344CB8AC3E}">
        <p14:creationId xmlns:p14="http://schemas.microsoft.com/office/powerpoint/2010/main" val="204591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76186-F591-E669-BDE4-EC8129A9963D}"/>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Dokumen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apa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saja</a:t>
            </a:r>
            <a:r>
              <a:rPr lang="en-US" sz="36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perlu</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disiapkan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dalam</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melakukan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analisa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spesifikasi</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keras</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endParaRPr lang="en-US" sz="7200" dirty="0"/>
          </a:p>
        </p:txBody>
      </p:sp>
      <p:sp>
        <p:nvSpPr>
          <p:cNvPr id="3" name="Content Placeholder 2">
            <a:extLst>
              <a:ext uri="{FF2B5EF4-FFF2-40B4-BE49-F238E27FC236}">
                <a16:creationId xmlns:a16="http://schemas.microsoft.com/office/drawing/2014/main" id="{6EC30CDA-7AB8-7583-6C25-F392F3138947}"/>
              </a:ext>
            </a:extLst>
          </p:cNvPr>
          <p:cNvSpPr>
            <a:spLocks noGrp="1"/>
          </p:cNvSpPr>
          <p:nvPr>
            <p:ph idx="1"/>
          </p:nvPr>
        </p:nvSpPr>
        <p:spPr/>
        <p:txBody>
          <a:bodyPr>
            <a:normAutofit/>
          </a:bodyPr>
          <a:lstStyle/>
          <a:p>
            <a:pPr marL="342900" lvl="0" indent="-342900">
              <a:spcAft>
                <a:spcPts val="400"/>
              </a:spcAft>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Menyiapkan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dokumen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analisa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spesifikasi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perangkat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keras</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342900" lvl="0" indent="-342900">
              <a:spcAft>
                <a:spcPts val="400"/>
              </a:spcAft>
              <a:buSzPts val="1100"/>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Menyusun </a:t>
            </a:r>
            <a:r>
              <a:rPr lang="en-US" sz="2400" dirty="0" err="1">
                <a:effectLst/>
                <a:latin typeface="Calibri" panose="020F0502020204030204" pitchFamily="34" charset="0"/>
                <a:ea typeface="Calibri" panose="020F0502020204030204" pitchFamily="34" charset="0"/>
                <a:cs typeface="Calibri" panose="020F0502020204030204" pitchFamily="34" charset="0"/>
              </a:rPr>
              <a:t>analisa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bisnis</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342900" lvl="0" indent="-342900">
              <a:spcAft>
                <a:spcPts val="400"/>
              </a:spcAft>
              <a:buSzPts val="1100"/>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Menyusun </a:t>
            </a:r>
            <a:r>
              <a:rPr lang="en-US" sz="2400" dirty="0" err="1">
                <a:effectLst/>
                <a:latin typeface="Calibri" panose="020F0502020204030204" pitchFamily="34" charset="0"/>
                <a:ea typeface="Calibri" panose="020F0502020204030204" pitchFamily="34" charset="0"/>
                <a:cs typeface="Calibri" panose="020F0502020204030204" pitchFamily="34" charset="0"/>
              </a:rPr>
              <a:t>dokumen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analisa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keterkaitan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sistem</a:t>
            </a:r>
            <a:r>
              <a:rPr lang="en-US" sz="2400" dirty="0">
                <a:effectLst/>
                <a:latin typeface="Calibri" panose="020F0502020204030204" pitchFamily="34" charset="0"/>
                <a:ea typeface="Calibri" panose="020F0502020204030204" pitchFamily="34" charset="0"/>
                <a:cs typeface="Calibri" panose="020F0502020204030204" pitchFamily="34" charset="0"/>
              </a:rPr>
              <a:t> lain</a:t>
            </a:r>
          </a:p>
          <a:p>
            <a:pPr marL="342900" lvl="0" indent="-342900">
              <a:spcAft>
                <a:spcPts val="400"/>
              </a:spcAft>
              <a:buSzPts val="1100"/>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Menyusun </a:t>
            </a:r>
            <a:r>
              <a:rPr lang="en-US" sz="2400" dirty="0" err="1">
                <a:effectLst/>
                <a:latin typeface="Calibri" panose="020F0502020204030204" pitchFamily="34" charset="0"/>
                <a:ea typeface="Calibri" panose="020F0502020204030204" pitchFamily="34" charset="0"/>
                <a:cs typeface="Calibri" panose="020F0502020204030204" pitchFamily="34" charset="0"/>
              </a:rPr>
              <a:t>dokumen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dukungan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terhadap</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aplikasi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Menyusun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Dokumen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analisa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kompatibilitas</a:t>
            </a:r>
            <a:endParaRPr lang="en-US" sz="3600" dirty="0"/>
          </a:p>
        </p:txBody>
      </p:sp>
    </p:spTree>
    <p:extLst>
      <p:ext uri="{BB962C8B-B14F-4D97-AF65-F5344CB8AC3E}">
        <p14:creationId xmlns:p14="http://schemas.microsoft.com/office/powerpoint/2010/main" val="984921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76B54-924D-F707-D104-3D3C9D7665F9}"/>
              </a:ext>
            </a:extLst>
          </p:cNvPr>
          <p:cNvSpPr>
            <a:spLocks noGrp="1"/>
          </p:cNvSpPr>
          <p:nvPr>
            <p:ph type="title"/>
          </p:nvPr>
        </p:nvSpPr>
        <p:spPr>
          <a:xfrm>
            <a:off x="838200" y="365125"/>
            <a:ext cx="10515600" cy="1913841"/>
          </a:xfrm>
        </p:spPr>
        <p:txBody>
          <a:bodyPr>
            <a:noAutofit/>
          </a:bodyPr>
          <a:lstStyle/>
          <a:p>
            <a:r>
              <a:rPr lang="en-US" sz="3600" dirty="0">
                <a:effectLst/>
                <a:latin typeface="Calibri" panose="020F0502020204030204" pitchFamily="34" charset="0"/>
                <a:ea typeface="Calibri" panose="020F0502020204030204" pitchFamily="34" charset="0"/>
              </a:rPr>
              <a:t>Project charter </a:t>
            </a:r>
            <a:r>
              <a:rPr lang="en-US" sz="3600" dirty="0" err="1">
                <a:effectLst/>
                <a:latin typeface="Calibri" panose="020F0502020204030204" pitchFamily="34" charset="0"/>
                <a:ea typeface="Calibri" panose="020F0502020204030204" pitchFamily="34" charset="0"/>
              </a:rPr>
              <a:t>dibuat</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sebelum</a:t>
            </a:r>
            <a:r>
              <a:rPr lang="en-US" sz="3600" dirty="0">
                <a:effectLst/>
                <a:latin typeface="Calibri" panose="020F0502020204030204" pitchFamily="34" charset="0"/>
                <a:ea typeface="Calibri" panose="020F0502020204030204" pitchFamily="34" charset="0"/>
              </a:rPr>
              <a:t> project di </a:t>
            </a:r>
            <a:r>
              <a:rPr lang="en-US" sz="3600" dirty="0" err="1">
                <a:effectLst/>
                <a:latin typeface="Calibri" panose="020F0502020204030204" pitchFamily="34" charset="0"/>
                <a:ea typeface="Calibri" panose="020F0502020204030204" pitchFamily="34" charset="0"/>
              </a:rPr>
              <a:t>eksekusi</a:t>
            </a:r>
            <a:r>
              <a:rPr lang="en-US" sz="3600" dirty="0">
                <a:effectLst/>
                <a:latin typeface="Calibri" panose="020F0502020204030204" pitchFamily="34" charset="0"/>
                <a:ea typeface="Calibri" panose="020F0502020204030204" pitchFamily="34" charset="0"/>
              </a:rPr>
              <a:t> dan </a:t>
            </a:r>
            <a:r>
              <a:rPr lang="en-US" sz="3600" dirty="0" err="1">
                <a:effectLst/>
                <a:latin typeface="Calibri" panose="020F0502020204030204" pitchFamily="34" charset="0"/>
                <a:ea typeface="Calibri" panose="020F0502020204030204" pitchFamily="34" charset="0"/>
              </a:rPr>
              <a:t>berperan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penting</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dalam</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keberhasilan</a:t>
            </a:r>
            <a:r>
              <a:rPr lang="en-US" sz="3600" dirty="0">
                <a:effectLst/>
                <a:latin typeface="Calibri" panose="020F0502020204030204" pitchFamily="34" charset="0"/>
                <a:ea typeface="Calibri" panose="020F0502020204030204" pitchFamily="34" charset="0"/>
              </a:rPr>
              <a:t> dan </a:t>
            </a:r>
            <a:r>
              <a:rPr lang="en-US" sz="3600" dirty="0" err="1">
                <a:effectLst/>
                <a:latin typeface="Calibri" panose="020F0502020204030204" pitchFamily="34" charset="0"/>
                <a:ea typeface="Calibri" panose="020F0502020204030204" pitchFamily="34" charset="0"/>
              </a:rPr>
              <a:t>kegagalan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proyek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Apa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saja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fungsi</a:t>
            </a:r>
            <a:r>
              <a:rPr lang="en-US" sz="3600" dirty="0">
                <a:effectLst/>
                <a:latin typeface="Calibri" panose="020F0502020204030204" pitchFamily="34" charset="0"/>
                <a:ea typeface="Calibri" panose="020F0502020204030204" pitchFamily="34" charset="0"/>
              </a:rPr>
              <a:t> yang </a:t>
            </a:r>
            <a:r>
              <a:rPr lang="en-US" sz="3600" dirty="0" err="1">
                <a:effectLst/>
                <a:latin typeface="Calibri" panose="020F0502020204030204" pitchFamily="34" charset="0"/>
                <a:ea typeface="Calibri" panose="020F0502020204030204" pitchFamily="34" charset="0"/>
              </a:rPr>
              <a:t>dimiliki</a:t>
            </a:r>
            <a:r>
              <a:rPr lang="en-US" sz="3600" dirty="0">
                <a:effectLst/>
                <a:latin typeface="Calibri" panose="020F0502020204030204" pitchFamily="34" charset="0"/>
                <a:ea typeface="Calibri" panose="020F0502020204030204" pitchFamily="34" charset="0"/>
              </a:rPr>
              <a:t> project charter </a:t>
            </a:r>
            <a:r>
              <a:rPr lang="en-US" sz="3600" dirty="0" err="1">
                <a:effectLst/>
                <a:latin typeface="Calibri" panose="020F0502020204030204" pitchFamily="34" charset="0"/>
                <a:ea typeface="Calibri" panose="020F0502020204030204" pitchFamily="34" charset="0"/>
              </a:rPr>
              <a:t>sehingga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memiliki</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peran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penting</a:t>
            </a:r>
            <a:r>
              <a:rPr lang="en-US" sz="3600" dirty="0">
                <a:effectLst/>
                <a:latin typeface="Calibri" panose="020F0502020204030204" pitchFamily="34" charset="0"/>
                <a:ea typeface="Calibri" panose="020F0502020204030204" pitchFamily="34" charset="0"/>
              </a:rPr>
              <a:t>?</a:t>
            </a:r>
            <a:endParaRPr lang="en-US" sz="3600" dirty="0"/>
          </a:p>
        </p:txBody>
      </p:sp>
      <p:sp>
        <p:nvSpPr>
          <p:cNvPr id="3" name="Content Placeholder 2">
            <a:extLst>
              <a:ext uri="{FF2B5EF4-FFF2-40B4-BE49-F238E27FC236}">
                <a16:creationId xmlns:a16="http://schemas.microsoft.com/office/drawing/2014/main" id="{5922A83A-104C-F7AD-AD3A-64D7F83D9C57}"/>
              </a:ext>
            </a:extLst>
          </p:cNvPr>
          <p:cNvSpPr>
            <a:spLocks noGrp="1"/>
          </p:cNvSpPr>
          <p:nvPr>
            <p:ph idx="1"/>
          </p:nvPr>
        </p:nvSpPr>
        <p:spPr>
          <a:xfrm>
            <a:off x="838200" y="2686929"/>
            <a:ext cx="10515600" cy="3490034"/>
          </a:xfrm>
        </p:spPr>
        <p:txBody>
          <a:bodyPr>
            <a:normAutofit/>
          </a:bodyPr>
          <a:lstStyle/>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Project charter </a:t>
            </a:r>
            <a:r>
              <a:rPr lang="en-US" sz="2400" dirty="0" err="1">
                <a:effectLst/>
                <a:latin typeface="Calibri" panose="020F0502020204030204" pitchFamily="34" charset="0"/>
                <a:ea typeface="Calibri" panose="020F0502020204030204" pitchFamily="34" charset="0"/>
                <a:cs typeface="Calibri" panose="020F0502020204030204" pitchFamily="34" charset="0"/>
              </a:rPr>
              <a:t>memuat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informasi</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menjelaskan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resiko</a:t>
            </a:r>
            <a:r>
              <a:rPr lang="en-US" sz="2400" dirty="0">
                <a:effectLst/>
                <a:latin typeface="Calibri" panose="020F0502020204030204" pitchFamily="34" charset="0"/>
                <a:ea typeface="Calibri" panose="020F0502020204030204" pitchFamily="34" charset="0"/>
                <a:cs typeface="Calibri" panose="020F0502020204030204" pitchFamily="34" charset="0"/>
              </a:rPr>
              <a:t> dan </a:t>
            </a:r>
            <a:r>
              <a:rPr lang="en-US" sz="2400" dirty="0" err="1">
                <a:effectLst/>
                <a:latin typeface="Calibri" panose="020F0502020204030204" pitchFamily="34" charset="0"/>
                <a:ea typeface="Calibri" panose="020F0502020204030204" pitchFamily="34" charset="0"/>
                <a:cs typeface="Calibri" panose="020F0502020204030204" pitchFamily="34" charset="0"/>
              </a:rPr>
              <a:t>estimasi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sebuah</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proyek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Project charter </a:t>
            </a:r>
            <a:r>
              <a:rPr lang="en-US" sz="2400" dirty="0" err="1">
                <a:effectLst/>
                <a:latin typeface="Calibri" panose="020F0502020204030204" pitchFamily="34" charset="0"/>
                <a:ea typeface="Calibri" panose="020F0502020204030204" pitchFamily="34" charset="0"/>
                <a:cs typeface="Calibri" panose="020F0502020204030204" pitchFamily="34" charset="0"/>
              </a:rPr>
              <a:t>mendefinisikan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tanggaung</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jawab</a:t>
            </a:r>
            <a:r>
              <a:rPr lang="en-US" sz="2400" dirty="0">
                <a:effectLst/>
                <a:latin typeface="Calibri" panose="020F0502020204030204" pitchFamily="34" charset="0"/>
                <a:ea typeface="Calibri" panose="020F0502020204030204" pitchFamily="34" charset="0"/>
                <a:cs typeface="Calibri" panose="020F0502020204030204" pitchFamily="34" charset="0"/>
              </a:rPr>
              <a:t> para </a:t>
            </a:r>
            <a:r>
              <a:rPr lang="en-US" sz="2400" dirty="0" err="1">
                <a:effectLst/>
                <a:latin typeface="Calibri" panose="020F0502020204030204" pitchFamily="34" charset="0"/>
                <a:ea typeface="Calibri" panose="020F0502020204030204" pitchFamily="34" charset="0"/>
                <a:cs typeface="Calibri" panose="020F0502020204030204" pitchFamily="34" charset="0"/>
              </a:rPr>
              <a:t>pemangku</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kepentingan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nantinya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dalam</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sebuah</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proyek</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rPr>
              <a:t>Project charter </a:t>
            </a:r>
            <a:r>
              <a:rPr lang="en-US" sz="2400" dirty="0" err="1">
                <a:effectLst/>
                <a:latin typeface="Calibri" panose="020F0502020204030204" pitchFamily="34" charset="0"/>
                <a:ea typeface="Calibri" panose="020F0502020204030204" pitchFamily="34" charset="0"/>
              </a:rPr>
              <a:t>membantu</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memutuskan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apakah</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akan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mengeksekusi</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sebuah</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proyek</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atau</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tidak</a:t>
            </a:r>
            <a:endParaRPr lang="en-US" sz="3600" dirty="0"/>
          </a:p>
        </p:txBody>
      </p:sp>
    </p:spTree>
    <p:extLst>
      <p:ext uri="{BB962C8B-B14F-4D97-AF65-F5344CB8AC3E}">
        <p14:creationId xmlns:p14="http://schemas.microsoft.com/office/powerpoint/2010/main" val="1337577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09FC-9096-2C24-B02D-4899B6C022C3}"/>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mengidentifikasi</a:t>
            </a:r>
            <a:r>
              <a:rPr lang="en-US" sz="3600" dirty="0">
                <a:effectLst/>
                <a:latin typeface="Calibri" panose="020F0502020204030204" pitchFamily="34" charset="0"/>
                <a:ea typeface="Calibri" panose="020F0502020204030204" pitchFamily="34" charset="0"/>
              </a:rPr>
              <a:t> tools yang </a:t>
            </a:r>
            <a:r>
              <a:rPr lang="en-US" sz="3600" dirty="0" err="1">
                <a:effectLst/>
                <a:latin typeface="Calibri" panose="020F0502020204030204" pitchFamily="34" charset="0"/>
                <a:ea typeface="Calibri" panose="020F0502020204030204" pitchFamily="34" charset="0"/>
              </a:rPr>
              <a:t>akan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digunakan</a:t>
            </a:r>
            <a:endParaRPr lang="en-US" sz="7200" dirty="0"/>
          </a:p>
        </p:txBody>
      </p:sp>
      <p:sp>
        <p:nvSpPr>
          <p:cNvPr id="3" name="Content Placeholder 2">
            <a:extLst>
              <a:ext uri="{FF2B5EF4-FFF2-40B4-BE49-F238E27FC236}">
                <a16:creationId xmlns:a16="http://schemas.microsoft.com/office/drawing/2014/main" id="{4A4A025F-5912-076A-EE58-BC6B0DB71EBB}"/>
              </a:ext>
            </a:extLst>
          </p:cNvPr>
          <p:cNvSpPr>
            <a:spLocks noGrp="1"/>
          </p:cNvSpPr>
          <p:nvPr>
            <p:ph idx="1"/>
          </p:nvPr>
        </p:nvSpPr>
        <p:spPr/>
        <p:txBody>
          <a:bodyPr>
            <a:normAutofit/>
          </a:bodyPr>
          <a:lstStyle/>
          <a:p>
            <a:pPr marL="342900" lvl="0" indent="-342900">
              <a:spcAft>
                <a:spcPts val="400"/>
              </a:spcAft>
              <a:buSzPts val="12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tools </a:t>
            </a:r>
            <a:r>
              <a:rPr lang="en-US" sz="2400" dirty="0" err="1">
                <a:effectLst/>
                <a:latin typeface="Calibri" panose="020F0502020204030204" pitchFamily="34" charset="0"/>
                <a:ea typeface="Calibri" panose="020F0502020204030204" pitchFamily="34" charset="0"/>
                <a:cs typeface="Calibri" panose="020F0502020204030204" pitchFamily="34" charset="0"/>
              </a:rPr>
              <a:t>perangkat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lunak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dari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dokumen</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tersedia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kemungkinan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penggunaan</a:t>
            </a:r>
            <a:r>
              <a:rPr lang="en-US" sz="2400" dirty="0">
                <a:effectLst/>
                <a:latin typeface="Calibri" panose="020F0502020204030204" pitchFamily="34" charset="0"/>
                <a:ea typeface="Calibri" panose="020F0502020204030204" pitchFamily="34" charset="0"/>
                <a:cs typeface="Calibri" panose="020F0502020204030204" pitchFamily="34" charset="0"/>
              </a:rPr>
              <a:t> tools yang </a:t>
            </a:r>
            <a:r>
              <a:rPr lang="en-US" sz="2400" dirty="0" err="1">
                <a:effectLst/>
                <a:latin typeface="Calibri" panose="020F0502020204030204" pitchFamily="34" charset="0"/>
                <a:ea typeface="Calibri" panose="020F0502020204030204" pitchFamily="34" charset="0"/>
                <a:cs typeface="Calibri" panose="020F0502020204030204" pitchFamily="34" charset="0"/>
              </a:rPr>
              <a:t>tersedia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pengembangan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menggunakan</a:t>
            </a:r>
            <a:r>
              <a:rPr lang="en-US" sz="2400" dirty="0">
                <a:effectLst/>
                <a:latin typeface="Calibri" panose="020F0502020204030204" pitchFamily="34" charset="0"/>
                <a:ea typeface="Calibri" panose="020F0502020204030204" pitchFamily="34" charset="0"/>
                <a:cs typeface="Calibri" panose="020F0502020204030204" pitchFamily="34" charset="0"/>
              </a:rPr>
              <a:t> tools </a:t>
            </a:r>
            <a:r>
              <a:rPr lang="en-US" sz="2400" dirty="0" err="1">
                <a:effectLst/>
                <a:latin typeface="Calibri" panose="020F0502020204030204" pitchFamily="34" charset="0"/>
                <a:ea typeface="Calibri" panose="020F0502020204030204" pitchFamily="34" charset="0"/>
                <a:cs typeface="Calibri" panose="020F0502020204030204" pitchFamily="34" charset="0"/>
              </a:rPr>
              <a:t>pengembangan</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dipilih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2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uji </a:t>
            </a:r>
            <a:r>
              <a:rPr lang="en-US" sz="2400" dirty="0" err="1">
                <a:effectLst/>
                <a:latin typeface="Calibri" panose="020F0502020204030204" pitchFamily="34" charset="0"/>
                <a:ea typeface="Calibri" panose="020F0502020204030204" pitchFamily="34" charset="0"/>
                <a:cs typeface="Calibri" panose="020F0502020204030204" pitchFamily="34" charset="0"/>
              </a:rPr>
              <a:t>coba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penggunaan</a:t>
            </a:r>
            <a:r>
              <a:rPr lang="en-US" sz="2400" dirty="0">
                <a:effectLst/>
                <a:latin typeface="Calibri" panose="020F0502020204030204" pitchFamily="34" charset="0"/>
                <a:ea typeface="Calibri" panose="020F0502020204030204" pitchFamily="34" charset="0"/>
                <a:cs typeface="Calibri" panose="020F0502020204030204" pitchFamily="34" charset="0"/>
              </a:rPr>
              <a:t> tools </a:t>
            </a:r>
            <a:r>
              <a:rPr lang="en-US" sz="2400" dirty="0" err="1">
                <a:effectLst/>
                <a:latin typeface="Calibri" panose="020F0502020204030204" pitchFamily="34" charset="0"/>
                <a:ea typeface="Calibri" panose="020F0502020204030204" pitchFamily="34" charset="0"/>
                <a:cs typeface="Calibri" panose="020F0502020204030204" pitchFamily="34" charset="0"/>
              </a:rPr>
              <a:t>pengembangan</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diperlukan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err="1">
                <a:effectLst/>
                <a:latin typeface="Calibri" panose="020F0502020204030204" pitchFamily="34" charset="0"/>
                <a:ea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risiko</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pengembangan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sistem</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dengan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menggunakan</a:t>
            </a:r>
            <a:r>
              <a:rPr lang="en-US" sz="2400" dirty="0">
                <a:effectLst/>
                <a:latin typeface="Calibri" panose="020F0502020204030204" pitchFamily="34" charset="0"/>
                <a:ea typeface="Calibri" panose="020F0502020204030204" pitchFamily="34" charset="0"/>
              </a:rPr>
              <a:t> tools</a:t>
            </a:r>
            <a:endParaRPr lang="en-US" sz="3600" dirty="0"/>
          </a:p>
        </p:txBody>
      </p:sp>
    </p:spTree>
    <p:extLst>
      <p:ext uri="{BB962C8B-B14F-4D97-AF65-F5344CB8AC3E}">
        <p14:creationId xmlns:p14="http://schemas.microsoft.com/office/powerpoint/2010/main" val="517998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F554-1F10-F1F6-F39B-3757A8650471}"/>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Bagaimana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langkah-langkah</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skalabilitas</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lunak</a:t>
            </a:r>
            <a:endParaRPr lang="en-US" sz="7200" dirty="0"/>
          </a:p>
        </p:txBody>
      </p:sp>
      <p:sp>
        <p:nvSpPr>
          <p:cNvPr id="3" name="Content Placeholder 2">
            <a:extLst>
              <a:ext uri="{FF2B5EF4-FFF2-40B4-BE49-F238E27FC236}">
                <a16:creationId xmlns:a16="http://schemas.microsoft.com/office/drawing/2014/main" id="{E9A9DB93-CFF7-1146-D2C1-615693F9BE50}"/>
              </a:ext>
            </a:extLst>
          </p:cNvPr>
          <p:cNvSpPr>
            <a:spLocks noGrp="1"/>
          </p:cNvSpPr>
          <p:nvPr>
            <p:ph idx="1"/>
          </p:nvPr>
        </p:nvSpPr>
        <p:spPr/>
        <p:txBody>
          <a:bodyPr>
            <a:normAutofit/>
          </a:bodyPr>
          <a:lstStyle/>
          <a:p>
            <a:pPr marL="342900" lvl="0" indent="-342900">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Mengumpulkan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skalabilitas</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Menganalisis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kompleksitas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aplikasi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sesuai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kebutuhan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pemrosesan</a:t>
            </a:r>
            <a:r>
              <a:rPr lang="en-US" sz="2400" dirty="0">
                <a:effectLst/>
                <a:latin typeface="Calibri" panose="020F0502020204030204" pitchFamily="34" charset="0"/>
                <a:ea typeface="Calibri" panose="020F0502020204030204" pitchFamily="34" charset="0"/>
                <a:cs typeface="Calibri" panose="020F0502020204030204" pitchFamily="34" charset="0"/>
              </a:rPr>
              <a:t> dan </a:t>
            </a:r>
            <a:r>
              <a:rPr lang="en-US" sz="2400" dirty="0" err="1">
                <a:effectLst/>
                <a:latin typeface="Calibri" panose="020F0502020204030204" pitchFamily="34" charset="0"/>
                <a:ea typeface="Calibri" panose="020F0502020204030204" pitchFamily="34" charset="0"/>
                <a:cs typeface="Calibri" panose="020F0502020204030204" pitchFamily="34" charset="0"/>
              </a:rPr>
              <a:t>jumlah</a:t>
            </a:r>
            <a:r>
              <a:rPr lang="en-US" sz="2400" dirty="0">
                <a:effectLst/>
                <a:latin typeface="Calibri" panose="020F0502020204030204" pitchFamily="34" charset="0"/>
                <a:ea typeface="Calibri" panose="020F0502020204030204" pitchFamily="34" charset="0"/>
                <a:cs typeface="Calibri" panose="020F0502020204030204" pitchFamily="34" charset="0"/>
              </a:rPr>
              <a:t> data/</a:t>
            </a:r>
            <a:r>
              <a:rPr lang="en-US" sz="2400" dirty="0" err="1">
                <a:effectLst/>
                <a:latin typeface="Calibri" panose="020F0502020204030204" pitchFamily="34" charset="0"/>
                <a:ea typeface="Calibri" panose="020F0502020204030204" pitchFamily="34" charset="0"/>
                <a:cs typeface="Calibri" panose="020F0502020204030204" pitchFamily="34" charset="0"/>
              </a:rPr>
              <a:t>pengguna</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akan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terlibat</a:t>
            </a:r>
            <a:endParaRPr lang="en-US" sz="2400" dirty="0">
              <a:latin typeface="Calibri" panose="020F0502020204030204" pitchFamily="34" charset="0"/>
              <a:ea typeface="Calibri" panose="020F0502020204030204" pitchFamily="34" charset="0"/>
              <a:cs typeface="Calibri" panose="020F0502020204030204" pitchFamily="34" charset="0"/>
            </a:endParaRPr>
          </a:p>
          <a:p>
            <a:pPr marL="342900" lvl="0" indent="-342900">
              <a:buSzPts val="1200"/>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kebutuhan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keras</a:t>
            </a:r>
            <a:endParaRPr lang="en-US" sz="3600" dirty="0"/>
          </a:p>
        </p:txBody>
      </p:sp>
    </p:spTree>
    <p:extLst>
      <p:ext uri="{BB962C8B-B14F-4D97-AF65-F5344CB8AC3E}">
        <p14:creationId xmlns:p14="http://schemas.microsoft.com/office/powerpoint/2010/main" val="1978765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1A24-E389-EA38-E20C-3F0959CAFAC1}"/>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Apa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saja</a:t>
            </a:r>
            <a:r>
              <a:rPr lang="en-US" sz="36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perlu</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didentifikasi</a:t>
            </a:r>
            <a:r>
              <a:rPr lang="en-US" sz="3600" dirty="0">
                <a:effectLst/>
                <a:latin typeface="Calibri" panose="020F0502020204030204" pitchFamily="34" charset="0"/>
                <a:ea typeface="Calibri" panose="020F0502020204030204" pitchFamily="34" charset="0"/>
                <a:cs typeface="Times New Roman" panose="02020603050405020304" pitchFamily="18" charset="0"/>
              </a:rPr>
              <a:t> pada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komponen</a:t>
            </a:r>
            <a:r>
              <a:rPr lang="en-US" sz="3600" dirty="0">
                <a:effectLst/>
                <a:latin typeface="Calibri" panose="020F0502020204030204" pitchFamily="34" charset="0"/>
                <a:ea typeface="Calibri" panose="020F0502020204030204" pitchFamily="34" charset="0"/>
                <a:cs typeface="Times New Roman" panose="02020603050405020304" pitchFamily="18" charset="0"/>
              </a:rPr>
              <a:t> dan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modul</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memfasilitasi</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perubahan</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endParaRPr lang="en-US" sz="7200" dirty="0"/>
          </a:p>
        </p:txBody>
      </p:sp>
      <p:sp>
        <p:nvSpPr>
          <p:cNvPr id="3" name="Content Placeholder 2">
            <a:extLst>
              <a:ext uri="{FF2B5EF4-FFF2-40B4-BE49-F238E27FC236}">
                <a16:creationId xmlns:a16="http://schemas.microsoft.com/office/drawing/2014/main" id="{901BC50D-65A3-6171-F5B9-835C87E0C7BA}"/>
              </a:ext>
            </a:extLst>
          </p:cNvPr>
          <p:cNvSpPr>
            <a:spLocks noGrp="1"/>
          </p:cNvSpPr>
          <p:nvPr>
            <p:ph idx="1"/>
          </p:nvPr>
        </p:nvSpPr>
        <p:spPr/>
        <p:txBody>
          <a:bodyPr>
            <a:normAutofit/>
          </a:bodyPr>
          <a:lstStyle/>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Mengindentifikasi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hasil</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akhir</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perubahan</a:t>
            </a:r>
            <a:r>
              <a:rPr lang="en-US" sz="2400" dirty="0">
                <a:effectLst/>
                <a:latin typeface="Calibri" panose="020F0502020204030204" pitchFamily="34" charset="0"/>
                <a:ea typeface="Calibri" panose="020F0502020204030204" pitchFamily="34" charset="0"/>
                <a:cs typeface="Calibri" panose="020F0502020204030204" pitchFamily="34" charset="0"/>
              </a:rPr>
              <a:t> pada </a:t>
            </a:r>
            <a:r>
              <a:rPr lang="en-US" sz="2400" dirty="0" err="1">
                <a:effectLst/>
                <a:latin typeface="Calibri" panose="020F0502020204030204" pitchFamily="34" charset="0"/>
                <a:ea typeface="Calibri" panose="020F0502020204030204" pitchFamily="34" charset="0"/>
                <a:cs typeface="Calibri" panose="020F0502020204030204" pitchFamily="34" charset="0"/>
              </a:rPr>
              <a:t>aplikasi</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Membandingkan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perbedaan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hasil</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akhir</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perubahan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kondisi</a:t>
            </a:r>
            <a:r>
              <a:rPr lang="en-US" sz="2400" dirty="0">
                <a:effectLst/>
                <a:latin typeface="Calibri" panose="020F0502020204030204" pitchFamily="34" charset="0"/>
                <a:ea typeface="Calibri" panose="020F0502020204030204" pitchFamily="34" charset="0"/>
                <a:cs typeface="Calibri" panose="020F0502020204030204" pitchFamily="34" charset="0"/>
              </a:rPr>
              <a:t> existing </a:t>
            </a:r>
            <a:r>
              <a:rPr lang="en-US" sz="2400" dirty="0" err="1">
                <a:effectLst/>
                <a:latin typeface="Calibri" panose="020F0502020204030204" pitchFamily="34" charset="0"/>
                <a:ea typeface="Calibri" panose="020F0502020204030204" pitchFamily="34" charset="0"/>
                <a:cs typeface="Calibri" panose="020F0502020204030204" pitchFamily="34" charset="0"/>
              </a:rPr>
              <a:t>dibuat</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3600" dirty="0"/>
          </a:p>
        </p:txBody>
      </p:sp>
    </p:spTree>
    <p:extLst>
      <p:ext uri="{BB962C8B-B14F-4D97-AF65-F5344CB8AC3E}">
        <p14:creationId xmlns:p14="http://schemas.microsoft.com/office/powerpoint/2010/main" val="92507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1803-FCC6-E98E-D6F7-B686D5D90251}"/>
              </a:ext>
            </a:extLst>
          </p:cNvPr>
          <p:cNvSpPr>
            <a:spLocks noGrp="1"/>
          </p:cNvSpPr>
          <p:nvPr>
            <p:ph type="title"/>
          </p:nvPr>
        </p:nvSpPr>
        <p:spPr>
          <a:xfrm>
            <a:off x="1105486" y="2517482"/>
            <a:ext cx="10515600" cy="1325563"/>
          </a:xfrm>
        </p:spPr>
        <p:txBody>
          <a:bodyPr/>
          <a:lstStyle/>
          <a:p>
            <a:pPr algn="ctr"/>
            <a:r>
              <a:rPr lang="en-US" dirty="0"/>
              <a:t>Question and Answer</a:t>
            </a:r>
          </a:p>
        </p:txBody>
      </p:sp>
      <p:sp>
        <p:nvSpPr>
          <p:cNvPr id="3" name="Content Placeholder 2">
            <a:extLst>
              <a:ext uri="{FF2B5EF4-FFF2-40B4-BE49-F238E27FC236}">
                <a16:creationId xmlns:a16="http://schemas.microsoft.com/office/drawing/2014/main" id="{DCCE0E23-FC05-A36E-C16F-DA30D447338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51949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DC279-EC06-D1B1-42B1-EE626409BCDB}"/>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menerapkan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pemrograman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paralel</a:t>
            </a:r>
            <a:endParaRPr lang="en-US" sz="7200" dirty="0"/>
          </a:p>
        </p:txBody>
      </p:sp>
      <p:sp>
        <p:nvSpPr>
          <p:cNvPr id="3" name="Content Placeholder 2">
            <a:extLst>
              <a:ext uri="{FF2B5EF4-FFF2-40B4-BE49-F238E27FC236}">
                <a16:creationId xmlns:a16="http://schemas.microsoft.com/office/drawing/2014/main" id="{66C76ED3-479A-2761-D0F4-FC3691D69353}"/>
              </a:ext>
            </a:extLst>
          </p:cNvPr>
          <p:cNvSpPr>
            <a:spLocks noGrp="1"/>
          </p:cNvSpPr>
          <p:nvPr>
            <p:ph idx="1"/>
          </p:nvPr>
        </p:nvSpPr>
        <p:spPr/>
        <p:txBody>
          <a:bodyPr>
            <a:normAutofit/>
          </a:bodyPr>
          <a:lstStyle/>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Memilih</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sistem</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operasi</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Menggunakan</a:t>
            </a:r>
            <a:r>
              <a:rPr lang="en-US" sz="2400" dirty="0">
                <a:effectLst/>
                <a:latin typeface="Calibri" panose="020F0502020204030204" pitchFamily="34" charset="0"/>
                <a:ea typeface="Calibri" panose="020F0502020204030204" pitchFamily="34" charset="0"/>
                <a:cs typeface="Calibri" panose="020F0502020204030204" pitchFamily="34" charset="0"/>
              </a:rPr>
              <a:t> resource </a:t>
            </a:r>
            <a:r>
              <a:rPr lang="en-US" sz="2400" dirty="0" err="1">
                <a:effectLst/>
                <a:latin typeface="Calibri" panose="020F0502020204030204" pitchFamily="34" charset="0"/>
                <a:ea typeface="Calibri" panose="020F0502020204030204" pitchFamily="34" charset="0"/>
                <a:cs typeface="Calibri" panose="020F0502020204030204" pitchFamily="34" charset="0"/>
              </a:rPr>
              <a:t>bersama</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Menggunakan</a:t>
            </a:r>
            <a:r>
              <a:rPr lang="en-US" sz="2400" dirty="0">
                <a:effectLst/>
                <a:latin typeface="Calibri" panose="020F0502020204030204" pitchFamily="34" charset="0"/>
                <a:ea typeface="Calibri" panose="020F0502020204030204" pitchFamily="34" charset="0"/>
                <a:cs typeface="Calibri" panose="020F0502020204030204" pitchFamily="34" charset="0"/>
              </a:rPr>
              <a:t> semaphore</a:t>
            </a:r>
          </a:p>
          <a:p>
            <a:pPr marL="342900" lvl="0" indent="-342900">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Memanfaatkan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pemograman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paralel</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3600" dirty="0"/>
          </a:p>
        </p:txBody>
      </p:sp>
    </p:spTree>
    <p:extLst>
      <p:ext uri="{BB962C8B-B14F-4D97-AF65-F5344CB8AC3E}">
        <p14:creationId xmlns:p14="http://schemas.microsoft.com/office/powerpoint/2010/main" val="2191947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A75C-168B-2A6C-61EC-774C9EDE4FB6}"/>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Apa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saja</a:t>
            </a:r>
            <a:r>
              <a:rPr lang="en-US" sz="36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harus</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dilakukan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dalam</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merencanakan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kualitas</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endParaRPr lang="en-US" sz="7200" dirty="0"/>
          </a:p>
        </p:txBody>
      </p:sp>
      <p:sp>
        <p:nvSpPr>
          <p:cNvPr id="3" name="Content Placeholder 2">
            <a:extLst>
              <a:ext uri="{FF2B5EF4-FFF2-40B4-BE49-F238E27FC236}">
                <a16:creationId xmlns:a16="http://schemas.microsoft.com/office/drawing/2014/main" id="{38687045-5F37-DE7E-8DF6-366418187DDC}"/>
              </a:ext>
            </a:extLst>
          </p:cNvPr>
          <p:cNvSpPr>
            <a:spLocks noGrp="1"/>
          </p:cNvSpPr>
          <p:nvPr>
            <p:ph idx="1"/>
          </p:nvPr>
        </p:nvSpPr>
        <p:spPr/>
        <p:txBody>
          <a:bodyPr>
            <a:normAutofit/>
          </a:bodyPr>
          <a:lstStyle/>
          <a:p>
            <a:pPr marL="342900" lvl="0" indent="-342900">
              <a:spcAft>
                <a:spcPts val="600"/>
              </a:spcAft>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Mengidentifikasi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proyek</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(Project management plan), Daftar stakeholder (Stakeholder register), Daftar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risiko</a:t>
            </a:r>
            <a:r>
              <a:rPr lang="en-US" sz="2400" dirty="0">
                <a:effectLst/>
                <a:latin typeface="Calibri" panose="020F0502020204030204" pitchFamily="34" charset="0"/>
                <a:ea typeface="Calibri" panose="020F0502020204030204" pitchFamily="34" charset="0"/>
                <a:cs typeface="Times New Roman" panose="02020603050405020304" pitchFamily="18" charset="0"/>
              </a:rPr>
              <a:t> (Risk register),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Persyaratan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dokumentasi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(Requirements documentation),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Peraturan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perundangan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pemerintah</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Standar</a:t>
            </a:r>
            <a:r>
              <a:rPr lang="en-US" sz="2400" dirty="0">
                <a:effectLst/>
                <a:latin typeface="Calibri" panose="020F0502020204030204" pitchFamily="34" charset="0"/>
                <a:ea typeface="Calibri" panose="020F0502020204030204" pitchFamily="34" charset="0"/>
                <a:cs typeface="Times New Roman" panose="02020603050405020304" pitchFamily="18" charset="0"/>
              </a:rPr>
              <a:t>/building codes,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karakteristik</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budaya</a:t>
            </a:r>
            <a:r>
              <a:rPr lang="en-US" sz="2400" dirty="0">
                <a:effectLst/>
                <a:latin typeface="Calibri" panose="020F0502020204030204" pitchFamily="34" charset="0"/>
                <a:ea typeface="Calibri" panose="020F0502020204030204" pitchFamily="34" charset="0"/>
                <a:cs typeface="Times New Roman" panose="02020603050405020304" pitchFamily="18" charset="0"/>
              </a:rPr>
              <a:t>, SOP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perusahaan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informasi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database dan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pembelajaran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sebagai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masukan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proses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selanjutnya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Menggunakan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peralatan</a:t>
            </a:r>
            <a:r>
              <a:rPr lang="en-US" sz="2400" dirty="0">
                <a:effectLst/>
                <a:latin typeface="Calibri" panose="020F0502020204030204" pitchFamily="34" charset="0"/>
                <a:ea typeface="Calibri" panose="020F0502020204030204" pitchFamily="34" charset="0"/>
                <a:cs typeface="Times New Roman" panose="02020603050405020304" pitchFamily="18" charset="0"/>
              </a:rPr>
              <a:t> dan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cara</a:t>
            </a:r>
            <a:r>
              <a:rPr lang="en-US" sz="2400" dirty="0">
                <a:effectLst/>
                <a:latin typeface="Calibri" panose="020F0502020204030204" pitchFamily="34" charset="0"/>
                <a:ea typeface="Calibri" panose="020F0502020204030204" pitchFamily="34" charset="0"/>
                <a:cs typeface="Times New Roman" panose="02020603050405020304" pitchFamily="18" charset="0"/>
              </a:rPr>
              <a:t> (Tools &amp; Techniques)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seperti</a:t>
            </a:r>
            <a:r>
              <a:rPr lang="en-US" sz="2400" dirty="0">
                <a:effectLst/>
                <a:latin typeface="Calibri" panose="020F0502020204030204" pitchFamily="34" charset="0"/>
                <a:ea typeface="Calibri" panose="020F0502020204030204" pitchFamily="34" charset="0"/>
                <a:cs typeface="Times New Roman" panose="02020603050405020304" pitchFamily="18" charset="0"/>
              </a:rPr>
              <a:t> cost-benefit analysis, cost of quality, seven basic quality tools, benchmarking, design of experiments, statistical sampling, additional quality planning tools and meeting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memperoleh</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kualitas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peningkatan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proses,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matriks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kualitas</a:t>
            </a:r>
            <a:r>
              <a:rPr lang="en-US" sz="2400" dirty="0">
                <a:effectLst/>
                <a:latin typeface="Calibri" panose="020F0502020204030204" pitchFamily="34" charset="0"/>
                <a:ea typeface="Calibri" panose="020F0502020204030204" pitchFamily="34" charset="0"/>
                <a:cs typeface="Times New Roman" panose="02020603050405020304" pitchFamily="18" charset="0"/>
              </a:rPr>
              <a:t>, daftar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simak</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kualitas</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sebagai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outputnya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980076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6CD0-90BF-FE69-EB64-E8B82547732A}"/>
              </a:ext>
            </a:extLst>
          </p:cNvPr>
          <p:cNvSpPr>
            <a:spLocks noGrp="1"/>
          </p:cNvSpPr>
          <p:nvPr>
            <p:ph type="title"/>
          </p:nvPr>
        </p:nvSpPr>
        <p:spPr>
          <a:xfrm>
            <a:off x="838200" y="365125"/>
            <a:ext cx="10515600" cy="1646555"/>
          </a:xfrm>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Misalkan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terdapat</a:t>
            </a:r>
            <a:r>
              <a:rPr lang="en-US" sz="3200" dirty="0">
                <a:effectLst/>
                <a:latin typeface="Calibri" panose="020F0502020204030204" pitchFamily="34" charset="0"/>
                <a:ea typeface="Calibri" panose="020F0502020204030204" pitchFamily="34" charset="0"/>
                <a:cs typeface="Arial" panose="020B0604020202020204" pitchFamily="34" charset="0"/>
              </a:rPr>
              <a:t> data array </a:t>
            </a:r>
            <a:r>
              <a:rPr lang="en-US" sz="3200" dirty="0" err="1">
                <a:effectLst/>
                <a:latin typeface="Calibri" panose="020F0502020204030204" pitchFamily="34" charset="0"/>
                <a:ea typeface="Calibri" panose="020F0502020204030204" pitchFamily="34" charset="0"/>
                <a:cs typeface="Arial" panose="020B0604020202020204" pitchFamily="34" charset="0"/>
              </a:rPr>
              <a:t>bertipe</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yakni</a:t>
            </a:r>
            <a:r>
              <a:rPr lang="en-US" sz="3200" dirty="0">
                <a:effectLst/>
                <a:latin typeface="Calibri" panose="020F0502020204030204" pitchFamily="34" charset="0"/>
                <a:ea typeface="Calibri" panose="020F0502020204030204" pitchFamily="34" charset="0"/>
                <a:cs typeface="Arial" panose="020B0604020202020204" pitchFamily="34" charset="0"/>
              </a:rPr>
              <a:t> int </a:t>
            </a:r>
            <a:r>
              <a:rPr lang="en-US" sz="3200" dirty="0" err="1">
                <a:effectLst/>
                <a:latin typeface="Calibri" panose="020F0502020204030204" pitchFamily="34" charset="0"/>
                <a:ea typeface="Calibri" panose="020F0502020204030204" pitchFamily="34" charset="0"/>
                <a:cs typeface="Arial" panose="020B0604020202020204" pitchFamily="34" charset="0"/>
              </a:rPr>
              <a:t>i</a:t>
            </a:r>
            <a:r>
              <a:rPr lang="en-US" sz="3200" dirty="0">
                <a:effectLst/>
                <a:latin typeface="Calibri" panose="020F0502020204030204" pitchFamily="34" charset="0"/>
                <a:ea typeface="Calibri" panose="020F0502020204030204" pitchFamily="34" charset="0"/>
                <a:cs typeface="Arial" panose="020B0604020202020204" pitchFamily="34" charset="0"/>
              </a:rPr>
              <a:t>[5]={4,8,3,7,9}. </a:t>
            </a:r>
            <a:r>
              <a:rPr lang="en-US" sz="3200" dirty="0" err="1">
                <a:effectLst/>
                <a:latin typeface="Calibri" panose="020F0502020204030204" pitchFamily="34" charset="0"/>
                <a:ea typeface="Calibri" panose="020F0502020204030204" pitchFamily="34" charset="0"/>
                <a:cs typeface="Arial" panose="020B0604020202020204" pitchFamily="34" charset="0"/>
              </a:rPr>
              <a:t>Bagaimana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cara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menemukan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angka</a:t>
            </a:r>
            <a:r>
              <a:rPr lang="en-US" sz="3200" dirty="0">
                <a:effectLst/>
                <a:latin typeface="Calibri" panose="020F0502020204030204" pitchFamily="34" charset="0"/>
                <a:ea typeface="Calibri" panose="020F0502020204030204" pitchFamily="34" charset="0"/>
                <a:cs typeface="Arial" panose="020B0604020202020204" pitchFamily="34" charset="0"/>
              </a:rPr>
              <a:t> 3 </a:t>
            </a:r>
            <a:r>
              <a:rPr lang="en-US" sz="3200" dirty="0" err="1">
                <a:effectLst/>
                <a:latin typeface="Calibri" panose="020F0502020204030204" pitchFamily="34" charset="0"/>
                <a:ea typeface="Calibri" panose="020F0502020204030204" pitchFamily="34" charset="0"/>
                <a:cs typeface="Arial" panose="020B0604020202020204" pitchFamily="34" charset="0"/>
              </a:rPr>
              <a:t>dengan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menggunakan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algoritma</a:t>
            </a:r>
            <a:r>
              <a:rPr lang="en-US" sz="3200" dirty="0">
                <a:effectLst/>
                <a:latin typeface="Calibri" panose="020F0502020204030204" pitchFamily="34" charset="0"/>
                <a:ea typeface="Calibri" panose="020F0502020204030204" pitchFamily="34" charset="0"/>
                <a:cs typeface="Arial" panose="020B0604020202020204" pitchFamily="34" charset="0"/>
              </a:rPr>
              <a:t> linier search?</a:t>
            </a:r>
            <a:endParaRPr lang="en-US" sz="6000" dirty="0"/>
          </a:p>
        </p:txBody>
      </p:sp>
      <p:sp>
        <p:nvSpPr>
          <p:cNvPr id="3" name="Content Placeholder 2">
            <a:extLst>
              <a:ext uri="{FF2B5EF4-FFF2-40B4-BE49-F238E27FC236}">
                <a16:creationId xmlns:a16="http://schemas.microsoft.com/office/drawing/2014/main" id="{0153728D-936B-43D0-D4FC-37E016A3FA1B}"/>
              </a:ext>
            </a:extLst>
          </p:cNvPr>
          <p:cNvSpPr>
            <a:spLocks noGrp="1"/>
          </p:cNvSpPr>
          <p:nvPr>
            <p:ph idx="1"/>
          </p:nvPr>
        </p:nvSpPr>
        <p:spPr>
          <a:xfrm>
            <a:off x="838200" y="2433711"/>
            <a:ext cx="10515600" cy="3743252"/>
          </a:xfrm>
        </p:spPr>
        <p:txBody>
          <a:bodyPr>
            <a:normAutofit/>
          </a:bodyPr>
          <a:lstStyle/>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Arial" panose="020B0604020202020204" pitchFamily="34" charset="0"/>
              </a:rPr>
              <a:t>Gunakan</a:t>
            </a:r>
            <a:r>
              <a:rPr lang="en-US" sz="2400" dirty="0">
                <a:effectLst/>
                <a:latin typeface="Calibri" panose="020F0502020204030204" pitchFamily="34" charset="0"/>
                <a:ea typeface="Calibri" panose="020F0502020204030204" pitchFamily="34" charset="0"/>
                <a:cs typeface="Arial" panose="020B0604020202020204" pitchFamily="34" charset="0"/>
              </a:rPr>
              <a:t> looping, </a:t>
            </a:r>
            <a:r>
              <a:rPr lang="en-US" sz="2400" dirty="0" err="1">
                <a:effectLst/>
                <a:latin typeface="Calibri" panose="020F0502020204030204" pitchFamily="34" charset="0"/>
                <a:ea typeface="Calibri" panose="020F0502020204030204" pitchFamily="34" charset="0"/>
                <a:cs typeface="Arial" panose="020B0604020202020204" pitchFamily="34" charset="0"/>
              </a:rPr>
              <a:t>dari</a:t>
            </a:r>
            <a:r>
              <a:rPr lang="en-US" sz="2400" dirty="0">
                <a:effectLst/>
                <a:latin typeface="Calibri" panose="020F0502020204030204" pitchFamily="34" charset="0"/>
                <a:ea typeface="Calibri" panose="020F0502020204030204" pitchFamily="34" charset="0"/>
                <a:cs typeface="Arial" panose="020B0604020202020204" pitchFamily="34" charset="0"/>
              </a:rPr>
              <a:t> index </a:t>
            </a:r>
            <a:r>
              <a:rPr lang="en-US" sz="2400" dirty="0" err="1">
                <a:effectLst/>
                <a:latin typeface="Calibri" panose="020F0502020204030204" pitchFamily="34" charset="0"/>
                <a:ea typeface="Calibri" panose="020F0502020204030204" pitchFamily="34" charset="0"/>
                <a:cs typeface="Arial" panose="020B0604020202020204" pitchFamily="34" charset="0"/>
              </a:rPr>
              <a:t>pertama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yakni</a:t>
            </a:r>
            <a:r>
              <a:rPr lang="en-US" sz="2400" dirty="0">
                <a:effectLst/>
                <a:latin typeface="Calibri" panose="020F0502020204030204" pitchFamily="34" charset="0"/>
                <a:ea typeface="Calibri" panose="020F0502020204030204" pitchFamily="34" charset="0"/>
                <a:cs typeface="Arial" panose="020B0604020202020204" pitchFamily="34" charset="0"/>
              </a:rPr>
              <a:t> 0, </a:t>
            </a:r>
            <a:r>
              <a:rPr lang="en-US" sz="2400" dirty="0" err="1">
                <a:effectLst/>
                <a:latin typeface="Calibri" panose="020F0502020204030204" pitchFamily="34" charset="0"/>
                <a:ea typeface="Calibri" panose="020F0502020204030204" pitchFamily="34" charset="0"/>
                <a:cs typeface="Arial" panose="020B0604020202020204" pitchFamily="34" charset="0"/>
              </a:rPr>
              <a:t>cocokkan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dengan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bilangan</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dicari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Arial" panose="020B0604020202020204" pitchFamily="34" charset="0"/>
              </a:rPr>
              <a:t>Apabila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tidak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ketemu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geser</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lagi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a:t>
            </a:r>
            <a:r>
              <a:rPr lang="en-US" sz="2400" dirty="0">
                <a:effectLst/>
                <a:latin typeface="Calibri" panose="020F0502020204030204" pitchFamily="34" charset="0"/>
                <a:ea typeface="Calibri" panose="020F0502020204030204" pitchFamily="34" charset="0"/>
                <a:cs typeface="Arial" panose="020B0604020202020204" pitchFamily="34" charset="0"/>
              </a:rPr>
              <a:t> index </a:t>
            </a:r>
            <a:r>
              <a:rPr lang="en-US" sz="2400" dirty="0" err="1">
                <a:effectLst/>
                <a:latin typeface="Calibri" panose="020F0502020204030204" pitchFamily="34" charset="0"/>
                <a:ea typeface="Calibri" panose="020F0502020204030204" pitchFamily="34" charset="0"/>
                <a:cs typeface="Arial" panose="020B0604020202020204" pitchFamily="34" charset="0"/>
              </a:rPr>
              <a:t>berikutnya</a:t>
            </a:r>
            <a:r>
              <a:rPr lang="en-US" sz="2400" dirty="0">
                <a:effectLst/>
                <a:latin typeface="Calibri" panose="020F0502020204030204" pitchFamily="34" charset="0"/>
                <a:ea typeface="Calibri" panose="020F0502020204030204" pitchFamily="34" charset="0"/>
                <a:cs typeface="Arial" panose="020B0604020202020204" pitchFamily="34" charset="0"/>
              </a:rPr>
              <a:t> dan </a:t>
            </a:r>
            <a:r>
              <a:rPr lang="en-US" sz="2400" dirty="0" err="1">
                <a:effectLst/>
                <a:latin typeface="Calibri" panose="020F0502020204030204" pitchFamily="34" charset="0"/>
                <a:ea typeface="Calibri" panose="020F0502020204030204" pitchFamily="34" charset="0"/>
                <a:cs typeface="Arial" panose="020B0604020202020204" pitchFamily="34" charset="0"/>
              </a:rPr>
              <a:t>bandingkan</a:t>
            </a:r>
            <a:r>
              <a:rPr lang="en-US" sz="2400" dirty="0">
                <a:effectLst/>
                <a:latin typeface="Calibri" panose="020F0502020204030204" pitchFamily="34" charset="0"/>
                <a:ea typeface="Calibri" panose="020F0502020204030204" pitchFamily="34" charset="0"/>
                <a:cs typeface="Arial" panose="020B0604020202020204" pitchFamily="34" charset="0"/>
              </a:rPr>
              <a:t> Kembali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Arial" panose="020B0604020202020204" pitchFamily="34" charset="0"/>
              </a:rPr>
              <a:t>Apabila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belum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ketemu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lakukan</a:t>
            </a:r>
            <a:r>
              <a:rPr lang="en-US" sz="2400" dirty="0">
                <a:effectLst/>
                <a:latin typeface="Calibri" panose="020F0502020204030204" pitchFamily="34" charset="0"/>
                <a:ea typeface="Calibri" panose="020F0502020204030204" pitchFamily="34" charset="0"/>
                <a:cs typeface="Arial" panose="020B0604020202020204" pitchFamily="34" charset="0"/>
              </a:rPr>
              <a:t> Kembali </a:t>
            </a:r>
            <a:r>
              <a:rPr lang="en-US" sz="2400" dirty="0" err="1">
                <a:effectLst/>
                <a:latin typeface="Calibri" panose="020F0502020204030204" pitchFamily="34" charset="0"/>
                <a:ea typeface="Calibri" panose="020F0502020204030204" pitchFamily="34" charset="0"/>
                <a:cs typeface="Arial" panose="020B0604020202020204" pitchFamily="34" charset="0"/>
              </a:rPr>
              <a:t>seperti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langkah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a:t>
            </a:r>
            <a:r>
              <a:rPr lang="en-US" sz="2400" dirty="0">
                <a:effectLst/>
                <a:latin typeface="Calibri" panose="020F0502020204030204" pitchFamily="34" charset="0"/>
                <a:ea typeface="Calibri" panose="020F0502020204030204" pitchFamily="34" charset="0"/>
                <a:cs typeface="Arial" panose="020B0604020202020204" pitchFamily="34" charset="0"/>
              </a:rPr>
              <a:t>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Arial" panose="020B0604020202020204" pitchFamily="34" charset="0"/>
              </a:rPr>
              <a:t>Apabila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bilangan</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dibandingkan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sudah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sama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dengan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bilangan</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dicari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maka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sudah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ketemu</a:t>
            </a:r>
            <a:r>
              <a:rPr lang="en-US" sz="2400" dirty="0">
                <a:effectLst/>
                <a:latin typeface="Calibri" panose="020F0502020204030204" pitchFamily="34" charset="0"/>
                <a:ea typeface="Calibri" panose="020F0502020204030204" pitchFamily="34" charset="0"/>
                <a:cs typeface="Arial" panose="020B0604020202020204" pitchFamily="34" charset="0"/>
              </a:rPr>
              <a:t> dan </a:t>
            </a:r>
            <a:r>
              <a:rPr lang="en-US" sz="2400" dirty="0" err="1">
                <a:effectLst/>
                <a:latin typeface="Calibri" panose="020F0502020204030204" pitchFamily="34" charset="0"/>
                <a:ea typeface="Calibri" panose="020F0502020204030204" pitchFamily="34" charset="0"/>
                <a:cs typeface="Arial" panose="020B0604020202020204" pitchFamily="34" charset="0"/>
              </a:rPr>
              <a:t>kita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keluar</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dari</a:t>
            </a:r>
            <a:r>
              <a:rPr lang="en-US" sz="2400" dirty="0">
                <a:effectLst/>
                <a:latin typeface="Calibri" panose="020F0502020204030204" pitchFamily="34" charset="0"/>
                <a:ea typeface="Calibri" panose="020F0502020204030204" pitchFamily="34" charset="0"/>
                <a:cs typeface="Arial" panose="020B0604020202020204" pitchFamily="34" charset="0"/>
              </a:rPr>
              <a:t> looping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2905449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189B-9128-EB05-C675-8E8D3530B2F3}"/>
              </a:ext>
            </a:extLst>
          </p:cNvPr>
          <p:cNvSpPr>
            <a:spLocks noGrp="1"/>
          </p:cNvSpPr>
          <p:nvPr>
            <p:ph type="title"/>
          </p:nvPr>
        </p:nvSpPr>
        <p:spPr/>
        <p:txBody>
          <a:bodyPr>
            <a:normAutofit/>
          </a:bodyPr>
          <a:lstStyle/>
          <a:p>
            <a:r>
              <a:rPr lang="en-US" sz="3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Bagaimana</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langkah-langkah</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untuk</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menerapkan</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3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pemrograman</a:t>
            </a:r>
            <a:r>
              <a:rPr lang="en-US" sz="3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real time</a:t>
            </a:r>
            <a:endParaRPr lang="en-US" sz="7200" dirty="0"/>
          </a:p>
        </p:txBody>
      </p:sp>
      <p:sp>
        <p:nvSpPr>
          <p:cNvPr id="3" name="Content Placeholder 2">
            <a:extLst>
              <a:ext uri="{FF2B5EF4-FFF2-40B4-BE49-F238E27FC236}">
                <a16:creationId xmlns:a16="http://schemas.microsoft.com/office/drawing/2014/main" id="{AEB3A077-124F-6D4C-8F61-1640C5AF17AB}"/>
              </a:ext>
            </a:extLst>
          </p:cNvPr>
          <p:cNvSpPr>
            <a:spLocks noGrp="1"/>
          </p:cNvSpPr>
          <p:nvPr>
            <p:ph idx="1"/>
          </p:nvPr>
        </p:nvSpPr>
        <p:spPr/>
        <p:txBody>
          <a:bodyPr>
            <a:normAutofit/>
          </a:bodyPr>
          <a:lstStyle/>
          <a:p>
            <a:pPr marL="342900" lvl="0" indent="-342900" fontAlgn="base">
              <a:spcAft>
                <a:spcPts val="4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Memilih</a:t>
            </a:r>
            <a:r>
              <a:rPr lang="en-US" sz="2400" dirty="0">
                <a:solidFill>
                  <a:srgbClr val="000000"/>
                </a:solidFill>
                <a:effectLst/>
                <a:latin typeface="Calibri" panose="020F0502020204030204" pitchFamily="34" charset="0"/>
                <a:ea typeface="Times New Roman" panose="02020603050405020304" pitchFamily="18" charset="0"/>
              </a:rPr>
              <a:t> processor</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4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Memilih</a:t>
            </a:r>
            <a:r>
              <a:rPr lang="en-US" sz="2400" dirty="0">
                <a:solidFill>
                  <a:srgbClr val="000000"/>
                </a:solidFill>
                <a:effectLst/>
                <a:latin typeface="Calibri" panose="020F0502020204030204" pitchFamily="34" charset="0"/>
                <a:ea typeface="Times New Roman" panose="02020603050405020304" pitchFamily="18" charset="0"/>
              </a:rPr>
              <a:t> peripheral</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4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Memanfaatkan</a:t>
            </a:r>
            <a:r>
              <a:rPr lang="en-US" sz="2400" dirty="0">
                <a:solidFill>
                  <a:srgbClr val="000000"/>
                </a:solidFill>
                <a:effectLst/>
                <a:latin typeface="Calibri" panose="020F0502020204030204" pitchFamily="34" charset="0"/>
                <a:ea typeface="Times New Roman" panose="02020603050405020304" pitchFamily="18" charset="0"/>
              </a:rPr>
              <a:t> RTOS</a:t>
            </a:r>
            <a:endParaRPr lang="en-US" sz="2400" dirty="0">
              <a:effectLst/>
              <a:latin typeface="Times New Roman" panose="02020603050405020304" pitchFamily="18" charset="0"/>
              <a:ea typeface="Times New Roman" panose="02020603050405020304" pitchFamily="18" charset="0"/>
            </a:endParaRPr>
          </a:p>
          <a:p>
            <a:pPr marL="342900" lvl="0" indent="-342900" fontAlgn="base">
              <a:spcAft>
                <a:spcPts val="400"/>
              </a:spcAft>
              <a:tabLst>
                <a:tab pos="457200" algn="l"/>
              </a:tabLst>
            </a:pPr>
            <a:r>
              <a:rPr lang="en-US" sz="2400" dirty="0" err="1">
                <a:solidFill>
                  <a:srgbClr val="000000"/>
                </a:solidFill>
                <a:effectLst/>
                <a:latin typeface="Calibri" panose="020F0502020204030204" pitchFamily="34" charset="0"/>
                <a:ea typeface="Times New Roman" panose="02020603050405020304" pitchFamily="18" charset="0"/>
              </a:rPr>
              <a:t>Memanfaatkan</a:t>
            </a:r>
            <a:r>
              <a:rPr lang="en-US" sz="2400" dirty="0">
                <a:solidFill>
                  <a:srgbClr val="000000"/>
                </a:solidFill>
                <a:effectLst/>
                <a:latin typeface="Calibri" panose="020F0502020204030204" pitchFamily="34" charset="0"/>
                <a:ea typeface="Times New Roman" panose="02020603050405020304" pitchFamily="18" charset="0"/>
              </a:rPr>
              <a:t> </a:t>
            </a:r>
            <a:r>
              <a:rPr lang="en-US" sz="2400" dirty="0" err="1">
                <a:solidFill>
                  <a:srgbClr val="000000"/>
                </a:solidFill>
                <a:effectLst/>
                <a:latin typeface="Calibri" panose="020F0502020204030204" pitchFamily="34" charset="0"/>
                <a:ea typeface="Times New Roman" panose="02020603050405020304" pitchFamily="18" charset="0"/>
              </a:rPr>
              <a:t>pemrograman</a:t>
            </a:r>
            <a:r>
              <a:rPr lang="en-US" sz="2400" dirty="0">
                <a:solidFill>
                  <a:srgbClr val="000000"/>
                </a:solidFill>
                <a:effectLst/>
                <a:latin typeface="Calibri" panose="020F0502020204030204" pitchFamily="34" charset="0"/>
                <a:ea typeface="Times New Roman" panose="02020603050405020304" pitchFamily="18" charset="0"/>
              </a:rPr>
              <a:t> real </a:t>
            </a:r>
            <a:r>
              <a:rPr lang="en-US" sz="2400" dirty="0" err="1">
                <a:solidFill>
                  <a:srgbClr val="000000"/>
                </a:solidFill>
                <a:effectLst/>
                <a:latin typeface="Calibri" panose="020F0502020204030204" pitchFamily="34" charset="0"/>
                <a:ea typeface="Times New Roman" panose="02020603050405020304" pitchFamily="18" charset="0"/>
              </a:rPr>
              <a:t>tim</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3021781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45A86-8006-E831-0019-8ED5ACF8AA3C}"/>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Apa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saja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hal</a:t>
            </a:r>
            <a:r>
              <a:rPr lang="en-US" sz="36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harus</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dilakukan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dalam</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merencanakan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ruang</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lingkup</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proyek</a:t>
            </a:r>
            <a:r>
              <a:rPr lang="en-US" sz="3600" dirty="0">
                <a:effectLst/>
                <a:latin typeface="Calibri" panose="020F0502020204030204" pitchFamily="34" charset="0"/>
                <a:ea typeface="Calibri" panose="020F0502020204030204" pitchFamily="34" charset="0"/>
                <a:cs typeface="Times New Roman" panose="02020603050405020304" pitchFamily="18" charset="0"/>
              </a:rPr>
              <a:t>?</a:t>
            </a:r>
            <a:endParaRPr lang="en-US" sz="7200" dirty="0"/>
          </a:p>
        </p:txBody>
      </p:sp>
      <p:sp>
        <p:nvSpPr>
          <p:cNvPr id="3" name="Content Placeholder 2">
            <a:extLst>
              <a:ext uri="{FF2B5EF4-FFF2-40B4-BE49-F238E27FC236}">
                <a16:creationId xmlns:a16="http://schemas.microsoft.com/office/drawing/2014/main" id="{DA420C8A-B2DC-0A2C-8BE5-F01E44A29EFE}"/>
              </a:ext>
            </a:extLst>
          </p:cNvPr>
          <p:cNvSpPr>
            <a:spLocks noGrp="1"/>
          </p:cNvSpPr>
          <p:nvPr>
            <p:ph idx="1"/>
          </p:nvPr>
        </p:nvSpPr>
        <p:spPr/>
        <p:txBody>
          <a:bodyPr>
            <a:normAutofit/>
          </a:bodyPr>
          <a:lstStyle/>
          <a:p>
            <a:pPr marL="342900" lvl="0" indent="-342900">
              <a:spcAft>
                <a:spcPts val="600"/>
              </a:spcAft>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Mengidentifikasi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proyek</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(Project management plan), Project Charter,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budaya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organisasi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infrastruktur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personel</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administrasi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kondisi</a:t>
            </a:r>
            <a:r>
              <a:rPr lang="en-US" sz="2400" dirty="0">
                <a:effectLst/>
                <a:latin typeface="Calibri" panose="020F0502020204030204" pitchFamily="34" charset="0"/>
                <a:ea typeface="Calibri" panose="020F0502020204030204" pitchFamily="34" charset="0"/>
                <a:cs typeface="Times New Roman" panose="02020603050405020304" pitchFamily="18" charset="0"/>
              </a:rPr>
              <a:t> pasar,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kebijakan</a:t>
            </a:r>
            <a:r>
              <a:rPr lang="en-US" sz="2400" dirty="0">
                <a:effectLst/>
                <a:latin typeface="Calibri" panose="020F0502020204030204" pitchFamily="34" charset="0"/>
                <a:ea typeface="Calibri" panose="020F0502020204030204" pitchFamily="34" charset="0"/>
                <a:cs typeface="Times New Roman" panose="02020603050405020304" pitchFamily="18" charset="0"/>
              </a:rPr>
              <a:t> dan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prosedur</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perusahaan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informasi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proyek</a:t>
            </a:r>
            <a:r>
              <a:rPr lang="en-US" sz="24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lalu</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sebagai</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masukan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proses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selanjutnya</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600"/>
              </a:spcAft>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Menggunakan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peralatan</a:t>
            </a:r>
            <a:r>
              <a:rPr lang="en-US" sz="2400" dirty="0">
                <a:effectLst/>
                <a:latin typeface="Calibri" panose="020F0502020204030204" pitchFamily="34" charset="0"/>
                <a:ea typeface="Calibri" panose="020F0502020204030204" pitchFamily="34" charset="0"/>
                <a:cs typeface="Times New Roman" panose="02020603050405020304" pitchFamily="18" charset="0"/>
              </a:rPr>
              <a:t> dan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cara</a:t>
            </a:r>
            <a:r>
              <a:rPr lang="en-US" sz="2400" dirty="0">
                <a:effectLst/>
                <a:latin typeface="Calibri" panose="020F0502020204030204" pitchFamily="34" charset="0"/>
                <a:ea typeface="Calibri" panose="020F0502020204030204" pitchFamily="34" charset="0"/>
                <a:cs typeface="Times New Roman" panose="02020603050405020304" pitchFamily="18" charset="0"/>
              </a:rPr>
              <a:t> (Tools &amp; Techniques)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seperti</a:t>
            </a:r>
            <a:r>
              <a:rPr lang="en-US" sz="2400" dirty="0">
                <a:effectLst/>
                <a:latin typeface="Calibri" panose="020F0502020204030204" pitchFamily="34" charset="0"/>
                <a:ea typeface="Calibri" panose="020F0502020204030204" pitchFamily="34" charset="0"/>
                <a:cs typeface="Times New Roman" panose="02020603050405020304" pitchFamily="18" charset="0"/>
              </a:rPr>
              <a:t> expert judgment dan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hasil</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rapat-rapat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memperoleh</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ruang</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lingkup</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rencana</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pengelolaan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persyaratan</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sebagai</a:t>
            </a:r>
            <a:r>
              <a:rPr lang="en-US" sz="2400" dirty="0">
                <a:effectLst/>
                <a:latin typeface="Calibri" panose="020F0502020204030204" pitchFamily="34" charset="0"/>
                <a:ea typeface="Calibri" panose="020F0502020204030204" pitchFamily="34" charset="0"/>
                <a:cs typeface="Times New Roman" panose="02020603050405020304" pitchFamily="18" charset="0"/>
              </a:rPr>
              <a:t> output-</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nya</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sz="3600" dirty="0"/>
          </a:p>
        </p:txBody>
      </p:sp>
    </p:spTree>
    <p:extLst>
      <p:ext uri="{BB962C8B-B14F-4D97-AF65-F5344CB8AC3E}">
        <p14:creationId xmlns:p14="http://schemas.microsoft.com/office/powerpoint/2010/main" val="255151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2ABE5-4774-EBE2-9218-CBABCE9CC6E0}"/>
              </a:ext>
            </a:extLst>
          </p:cNvPr>
          <p:cNvSpPr>
            <a:spLocks noGrp="1"/>
          </p:cNvSpPr>
          <p:nvPr>
            <p:ph type="title"/>
          </p:nvPr>
        </p:nvSpPr>
        <p:spPr>
          <a:xfrm>
            <a:off x="1260231" y="2573753"/>
            <a:ext cx="10515600" cy="1325563"/>
          </a:xfrm>
        </p:spPr>
        <p:txBody>
          <a:bodyPr/>
          <a:lstStyle/>
          <a:p>
            <a:r>
              <a:rPr lang="en-US" dirty="0" err="1"/>
              <a:t>Pertanyaan</a:t>
            </a:r>
            <a:r>
              <a:rPr lang="en-US" dirty="0"/>
              <a:t> </a:t>
            </a:r>
            <a:r>
              <a:rPr lang="en-US" dirty="0" err="1"/>
              <a:t>tertulis</a:t>
            </a:r>
            <a:r>
              <a:rPr lang="en-US" dirty="0"/>
              <a:t> </a:t>
            </a:r>
            <a:r>
              <a:rPr lang="en-US" dirty="0" err="1"/>
              <a:t>pilihan</a:t>
            </a:r>
            <a:r>
              <a:rPr lang="en-US" dirty="0"/>
              <a:t> </a:t>
            </a:r>
            <a:r>
              <a:rPr lang="en-US" dirty="0" err="1"/>
              <a:t>ganda</a:t>
            </a:r>
            <a:endParaRPr lang="en-US" dirty="0"/>
          </a:p>
        </p:txBody>
      </p:sp>
      <p:sp>
        <p:nvSpPr>
          <p:cNvPr id="3" name="Content Placeholder 2">
            <a:extLst>
              <a:ext uri="{FF2B5EF4-FFF2-40B4-BE49-F238E27FC236}">
                <a16:creationId xmlns:a16="http://schemas.microsoft.com/office/drawing/2014/main" id="{92FA5D89-71ED-6B7F-8216-A4E88F4E50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4744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5F852-05A4-F610-222B-86F826E43F33}"/>
              </a:ext>
            </a:extLst>
          </p:cNvPr>
          <p:cNvSpPr>
            <a:spLocks noGrp="1"/>
          </p:cNvSpPr>
          <p:nvPr>
            <p:ph type="title"/>
          </p:nvPr>
        </p:nvSpPr>
        <p:spPr/>
        <p:txBody>
          <a:bodyPr/>
          <a:lstStyle/>
          <a:p>
            <a:r>
              <a:rPr lang="en-US" sz="18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1800" dirty="0">
                <a:effectLst/>
                <a:latin typeface="Calibri" panose="020F0502020204030204" pitchFamily="34" charset="0"/>
                <a:ea typeface="Calibri" panose="020F0502020204030204" pitchFamily="34" charset="0"/>
                <a:cs typeface="Times New Roman" panose="02020603050405020304" pitchFamily="18" charset="0"/>
              </a:rPr>
              <a:t> resource critical yang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diperlukan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aplikasi</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kecuali</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98D7BE50-C32B-C7CF-5B01-6691F5029D79}"/>
              </a:ext>
            </a:extLst>
          </p:cNvPr>
          <p:cNvSpPr>
            <a:spLocks noGrp="1"/>
          </p:cNvSpPr>
          <p:nvPr>
            <p:ph idx="1"/>
          </p:nvPr>
        </p:nvSpPr>
        <p:spPr/>
        <p:txBody>
          <a:bodyPr/>
          <a:lstStyle/>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CPU</a:t>
            </a:r>
          </a:p>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Memory</a:t>
            </a:r>
          </a:p>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 GPU</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d. Network Bandwidth</a:t>
            </a:r>
            <a:endParaRPr lang="en-US" dirty="0"/>
          </a:p>
        </p:txBody>
      </p:sp>
    </p:spTree>
    <p:extLst>
      <p:ext uri="{BB962C8B-B14F-4D97-AF65-F5344CB8AC3E}">
        <p14:creationId xmlns:p14="http://schemas.microsoft.com/office/powerpoint/2010/main" val="3613883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20F4-DDB0-EF32-AA99-FC80E95075FA}"/>
              </a:ext>
            </a:extLst>
          </p:cNvPr>
          <p:cNvSpPr>
            <a:spLocks noGrp="1"/>
          </p:cNvSpPr>
          <p:nvPr>
            <p:ph type="title"/>
          </p:nvPr>
        </p:nvSpPr>
        <p:spPr/>
        <p:txBody>
          <a:bodyPr/>
          <a:lstStyle/>
          <a:p>
            <a:r>
              <a:rPr lang="en-US" sz="18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hal</a:t>
            </a: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hal</a:t>
            </a:r>
            <a:r>
              <a:rPr lang="en-US" sz="18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perlu</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dilakukan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saat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aplikasi</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mengalami</a:t>
            </a:r>
            <a:r>
              <a:rPr lang="en-US" sz="1800" dirty="0">
                <a:effectLst/>
                <a:latin typeface="Calibri" panose="020F0502020204030204" pitchFamily="34" charset="0"/>
                <a:ea typeface="Calibri" panose="020F0502020204030204" pitchFamily="34" charset="0"/>
                <a:cs typeface="Times New Roman" panose="02020603050405020304" pitchFamily="18" charset="0"/>
              </a:rPr>
              <a:t> crash,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dirty="0"/>
          </a:p>
        </p:txBody>
      </p:sp>
      <p:sp>
        <p:nvSpPr>
          <p:cNvPr id="3" name="Content Placeholder 2">
            <a:extLst>
              <a:ext uri="{FF2B5EF4-FFF2-40B4-BE49-F238E27FC236}">
                <a16:creationId xmlns:a16="http://schemas.microsoft.com/office/drawing/2014/main" id="{BD1A9570-E951-7913-C03D-8B608C0462C2}"/>
              </a:ext>
            </a:extLst>
          </p:cNvPr>
          <p:cNvSpPr>
            <a:spLocks noGrp="1"/>
          </p:cNvSpPr>
          <p:nvPr>
            <p:ph idx="1"/>
          </p:nvPr>
        </p:nvSpPr>
        <p:spPr/>
        <p:txBody>
          <a:bodyPr/>
          <a:lstStyle/>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Investigasi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Reproduce</a:t>
            </a:r>
          </a:p>
          <a:p>
            <a:pPr marL="20383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Isolasi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d.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Memperbaiki</a:t>
            </a:r>
            <a:r>
              <a:rPr lang="en-US" sz="1800" dirty="0">
                <a:effectLst/>
                <a:latin typeface="Calibri" panose="020F0502020204030204" pitchFamily="34" charset="0"/>
                <a:ea typeface="Calibri" panose="020F0502020204030204" pitchFamily="34" charset="0"/>
                <a:cs typeface="Times New Roman" panose="02020603050405020304" pitchFamily="18" charset="0"/>
              </a:rPr>
              <a:t> Kode Program</a:t>
            </a:r>
            <a:endParaRPr lang="en-US" dirty="0"/>
          </a:p>
        </p:txBody>
      </p:sp>
    </p:spTree>
    <p:extLst>
      <p:ext uri="{BB962C8B-B14F-4D97-AF65-F5344CB8AC3E}">
        <p14:creationId xmlns:p14="http://schemas.microsoft.com/office/powerpoint/2010/main" val="3542051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23FDA-A4CF-751C-567F-693C8DAEBC34}"/>
              </a:ext>
            </a:extLst>
          </p:cNvPr>
          <p:cNvSpPr>
            <a:spLocks noGrp="1"/>
          </p:cNvSpPr>
          <p:nvPr>
            <p:ph type="title"/>
          </p:nvPr>
        </p:nvSpPr>
        <p:spPr/>
        <p:txBody>
          <a:bodyPr/>
          <a:lstStyle/>
          <a:p>
            <a:r>
              <a:rPr lang="en-US" sz="18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1800" dirty="0">
                <a:effectLst/>
                <a:latin typeface="Calibri" panose="020F0502020204030204" pitchFamily="34" charset="0"/>
                <a:ea typeface="Calibri" panose="020F0502020204030204" pitchFamily="34" charset="0"/>
                <a:cs typeface="Times New Roman" panose="02020603050405020304" pitchFamily="18" charset="0"/>
              </a:rPr>
              <a:t> Tool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untuk</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visualasi</a:t>
            </a:r>
            <a:r>
              <a:rPr lang="en-US" sz="1800" dirty="0">
                <a:effectLst/>
                <a:latin typeface="Calibri" panose="020F0502020204030204" pitchFamily="34" charset="0"/>
                <a:ea typeface="Calibri" panose="020F0502020204030204" pitchFamily="34" charset="0"/>
                <a:cs typeface="Times New Roman" panose="02020603050405020304" pitchFamily="18" charset="0"/>
              </a:rPr>
              <a:t> resource,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dirty="0"/>
          </a:p>
        </p:txBody>
      </p:sp>
      <p:sp>
        <p:nvSpPr>
          <p:cNvPr id="3" name="Content Placeholder 2">
            <a:extLst>
              <a:ext uri="{FF2B5EF4-FFF2-40B4-BE49-F238E27FC236}">
                <a16:creationId xmlns:a16="http://schemas.microsoft.com/office/drawing/2014/main" id="{606E972E-C9CB-3EC3-F60D-A48FA7268FC1}"/>
              </a:ext>
            </a:extLst>
          </p:cNvPr>
          <p:cNvSpPr>
            <a:spLocks noGrp="1"/>
          </p:cNvSpPr>
          <p:nvPr>
            <p:ph idx="1"/>
          </p:nvPr>
        </p:nvSpPr>
        <p:spPr/>
        <p:txBody>
          <a:bodyPr/>
          <a:lstStyle/>
          <a:p>
            <a:pPr marL="383540" indent="-17970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Grafana</a:t>
            </a:r>
          </a:p>
          <a:p>
            <a:pPr marL="383540" indent="-17970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 Kibana</a:t>
            </a:r>
          </a:p>
          <a:p>
            <a:pPr marL="383540" indent="-179705">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 Splunk</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d. Prometheus</a:t>
            </a:r>
            <a:endParaRPr lang="en-US" dirty="0"/>
          </a:p>
        </p:txBody>
      </p:sp>
    </p:spTree>
    <p:extLst>
      <p:ext uri="{BB962C8B-B14F-4D97-AF65-F5344CB8AC3E}">
        <p14:creationId xmlns:p14="http://schemas.microsoft.com/office/powerpoint/2010/main" val="114571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8152-CBE1-8DB9-2E3E-E4155B3ED512}"/>
              </a:ext>
            </a:extLst>
          </p:cNvPr>
          <p:cNvSpPr>
            <a:spLocks noGrp="1"/>
          </p:cNvSpPr>
          <p:nvPr>
            <p:ph type="title"/>
          </p:nvPr>
        </p:nvSpPr>
        <p:spPr/>
        <p:txBody>
          <a:bodyPr>
            <a:normAutofit/>
          </a:bodyPr>
          <a:lstStyle/>
          <a:p>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Secara</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umum</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ada</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3 </a:t>
            </a:r>
            <a:r>
              <a:rPr lang="en-US" sz="3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komponen</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penyusun</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sistem</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pemantauan</a:t>
            </a: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resource, </a:t>
            </a:r>
            <a:r>
              <a:rPr lang="en-US" sz="2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kecuali</a:t>
            </a:r>
            <a:endParaRPr lang="en-US" sz="6000" dirty="0"/>
          </a:p>
        </p:txBody>
      </p:sp>
      <p:sp>
        <p:nvSpPr>
          <p:cNvPr id="3" name="Content Placeholder 2">
            <a:extLst>
              <a:ext uri="{FF2B5EF4-FFF2-40B4-BE49-F238E27FC236}">
                <a16:creationId xmlns:a16="http://schemas.microsoft.com/office/drawing/2014/main" id="{09AA5CDD-194E-9042-C2BA-85ECE7108B79}"/>
              </a:ext>
            </a:extLst>
          </p:cNvPr>
          <p:cNvSpPr>
            <a:spLocks noGrp="1"/>
          </p:cNvSpPr>
          <p:nvPr>
            <p:ph idx="1"/>
          </p:nvPr>
        </p:nvSpPr>
        <p:spPr/>
        <p:txBody>
          <a:bodyPr>
            <a:normAutofit/>
          </a:bodyPr>
          <a:lstStyle/>
          <a:p>
            <a:pPr marL="742950" lvl="1" indent="-285750">
              <a:spcAft>
                <a:spcPts val="600"/>
              </a:spcAft>
              <a:buFont typeface="+mj-lt"/>
              <a:buAutoNum type="alphaLcPeriod"/>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Metrics Provider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Metrics Collector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Metrics Visualizer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Metrics </a:t>
            </a:r>
            <a:r>
              <a:rPr lang="en-US"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Analizer</a:t>
            </a:r>
            <a:endParaRPr lang="en-US" sz="6000" dirty="0"/>
          </a:p>
        </p:txBody>
      </p:sp>
    </p:spTree>
    <p:extLst>
      <p:ext uri="{BB962C8B-B14F-4D97-AF65-F5344CB8AC3E}">
        <p14:creationId xmlns:p14="http://schemas.microsoft.com/office/powerpoint/2010/main" val="243473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7A92-C248-E2CF-74B6-1A71C390C888}"/>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melaksanakan</a:t>
            </a:r>
            <a:r>
              <a:rPr lang="en-US" sz="3600" dirty="0">
                <a:effectLst/>
                <a:latin typeface="Calibri" panose="020F0502020204030204" pitchFamily="34" charset="0"/>
                <a:ea typeface="Calibri" panose="020F0502020204030204" pitchFamily="34" charset="0"/>
              </a:rPr>
              <a:t> cutover </a:t>
            </a:r>
            <a:r>
              <a:rPr lang="en-US" sz="3600" dirty="0" err="1">
                <a:effectLst/>
                <a:latin typeface="Calibri" panose="020F0502020204030204" pitchFamily="34" charset="0"/>
                <a:ea typeface="Calibri" panose="020F0502020204030204" pitchFamily="34" charset="0"/>
              </a:rPr>
              <a:t>aplikasi</a:t>
            </a:r>
            <a:endParaRPr lang="en-US" sz="7200" dirty="0"/>
          </a:p>
        </p:txBody>
      </p:sp>
      <p:sp>
        <p:nvSpPr>
          <p:cNvPr id="3" name="Content Placeholder 2">
            <a:extLst>
              <a:ext uri="{FF2B5EF4-FFF2-40B4-BE49-F238E27FC236}">
                <a16:creationId xmlns:a16="http://schemas.microsoft.com/office/drawing/2014/main" id="{20AD80F2-4CCF-7029-380E-A4EA2E8216DA}"/>
              </a:ext>
            </a:extLst>
          </p:cNvPr>
          <p:cNvSpPr>
            <a:spLocks noGrp="1"/>
          </p:cNvSpPr>
          <p:nvPr>
            <p:ph idx="1"/>
          </p:nvPr>
        </p:nvSpPr>
        <p:spPr/>
        <p:txBody>
          <a:bodyPr>
            <a:normAutofit/>
          </a:bodyPr>
          <a:lstStyle/>
          <a:p>
            <a:pPr marL="342900" lvl="0" indent="-342900">
              <a:buSzPts val="11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imigrasi</a:t>
            </a:r>
            <a:r>
              <a:rPr lang="en-US" sz="2400" dirty="0">
                <a:effectLst/>
                <a:latin typeface="Calibri" panose="020F0502020204030204" pitchFamily="34" charset="0"/>
                <a:ea typeface="Calibri" panose="020F0502020204030204" pitchFamily="34" charset="0"/>
                <a:cs typeface="Calibri" panose="020F0502020204030204" pitchFamily="34" charset="0"/>
              </a:rPr>
              <a:t> data yang </a:t>
            </a:r>
            <a:r>
              <a:rPr lang="en-US" sz="2400" dirty="0" err="1">
                <a:effectLst/>
                <a:latin typeface="Calibri" panose="020F0502020204030204" pitchFamily="34" charset="0"/>
                <a:ea typeface="Calibri" panose="020F0502020204030204" pitchFamily="34" charset="0"/>
                <a:cs typeface="Calibri" panose="020F0502020204030204" pitchFamily="34" charset="0"/>
              </a:rPr>
              <a:t>dibutuhkan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setelah</a:t>
            </a:r>
            <a:r>
              <a:rPr lang="en-US" sz="2400" dirty="0">
                <a:effectLst/>
                <a:latin typeface="Calibri" panose="020F0502020204030204" pitchFamily="34" charset="0"/>
                <a:ea typeface="Calibri" panose="020F0502020204030204" pitchFamily="34" charset="0"/>
                <a:cs typeface="Calibri" panose="020F0502020204030204" pitchFamily="34" charset="0"/>
              </a:rPr>
              <a:t> cutover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1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Mendahukukan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aktivitas-aktivitas</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tidak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mengganggu</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kegiatan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bisnis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1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aktivitas</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mengganggu</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kegiatan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bisnis</a:t>
            </a:r>
            <a:r>
              <a:rPr lang="en-US" sz="2400" dirty="0">
                <a:effectLst/>
                <a:latin typeface="Calibri" panose="020F0502020204030204" pitchFamily="34" charset="0"/>
                <a:ea typeface="Calibri" panose="020F0502020204030204" pitchFamily="34" charset="0"/>
                <a:cs typeface="Calibri" panose="020F0502020204030204" pitchFamily="34" charset="0"/>
              </a:rPr>
              <a:t> pada </a:t>
            </a:r>
            <a:r>
              <a:rPr lang="en-US" sz="2400" dirty="0" err="1">
                <a:effectLst/>
                <a:latin typeface="Calibri" panose="020F0502020204030204" pitchFamily="34" charset="0"/>
                <a:ea typeface="Calibri" panose="020F0502020204030204" pitchFamily="34" charset="0"/>
                <a:cs typeface="Calibri" panose="020F0502020204030204" pitchFamily="34" charset="0"/>
              </a:rPr>
              <a:t>waktu</a:t>
            </a:r>
            <a:r>
              <a:rPr lang="en-US" sz="2400" dirty="0">
                <a:effectLst/>
                <a:latin typeface="Calibri" panose="020F0502020204030204" pitchFamily="34" charset="0"/>
                <a:ea typeface="Calibri" panose="020F0502020204030204" pitchFamily="34" charset="0"/>
                <a:cs typeface="Calibri" panose="020F0502020204030204" pitchFamily="34" charset="0"/>
              </a:rPr>
              <a:t> yang paling </a:t>
            </a:r>
            <a:r>
              <a:rPr lang="en-US" sz="2400" dirty="0" err="1">
                <a:effectLst/>
                <a:latin typeface="Calibri" panose="020F0502020204030204" pitchFamily="34" charset="0"/>
                <a:ea typeface="Calibri" panose="020F0502020204030204" pitchFamily="34" charset="0"/>
                <a:cs typeface="Calibri" panose="020F0502020204030204" pitchFamily="34" charset="0"/>
              </a:rPr>
              <a:t>efektif</a:t>
            </a:r>
            <a:r>
              <a:rPr lang="en-US" sz="2400" dirty="0">
                <a:effectLst/>
                <a:latin typeface="Calibri" panose="020F0502020204030204" pitchFamily="34" charset="0"/>
                <a:ea typeface="Calibri" panose="020F0502020204030204" pitchFamily="34" charset="0"/>
                <a:cs typeface="Calibri" panose="020F0502020204030204" pitchFamily="34" charset="0"/>
              </a:rPr>
              <a:t> dan </a:t>
            </a:r>
            <a:r>
              <a:rPr lang="en-US" sz="2400" dirty="0" err="1">
                <a:effectLst/>
                <a:latin typeface="Calibri" panose="020F0502020204030204" pitchFamily="34" charset="0"/>
                <a:ea typeface="Calibri" panose="020F0502020204030204" pitchFamily="34" charset="0"/>
                <a:cs typeface="Calibri" panose="020F0502020204030204" pitchFamily="34" charset="0"/>
              </a:rPr>
              <a:t>efisien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100"/>
              <a:buFont typeface="Calibri" panose="020F0502020204030204" pitchFamily="34" charset="0"/>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rollback strategy </a:t>
            </a:r>
            <a:r>
              <a:rPr lang="en-US" sz="2400" dirty="0" err="1">
                <a:effectLst/>
                <a:latin typeface="Calibri" panose="020F0502020204030204" pitchFamily="34" charset="0"/>
                <a:ea typeface="Calibri" panose="020F0502020204030204" pitchFamily="34" charset="0"/>
                <a:cs typeface="Calibri" panose="020F0502020204030204" pitchFamily="34" charset="0"/>
              </a:rPr>
              <a:t>jika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menemukan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permasalahan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2421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EEB26-283A-4C21-3429-0B3B88673B9C}"/>
              </a:ext>
            </a:extLst>
          </p:cNvPr>
          <p:cNvSpPr>
            <a:spLocks noGrp="1"/>
          </p:cNvSpPr>
          <p:nvPr>
            <p:ph type="title"/>
          </p:nvPr>
        </p:nvSpPr>
        <p:spPr/>
        <p:txBody>
          <a:bodyPr>
            <a:normAutofit/>
          </a:bodyPr>
          <a:lstStyle/>
          <a:p>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ELK </a:t>
            </a:r>
            <a:r>
              <a:rPr lang="en-US" sz="3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adalah</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singkatan</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dari</a:t>
            </a:r>
            <a:endParaRPr lang="en-US" sz="7200" dirty="0"/>
          </a:p>
        </p:txBody>
      </p:sp>
      <p:sp>
        <p:nvSpPr>
          <p:cNvPr id="3" name="Content Placeholder 2">
            <a:extLst>
              <a:ext uri="{FF2B5EF4-FFF2-40B4-BE49-F238E27FC236}">
                <a16:creationId xmlns:a16="http://schemas.microsoft.com/office/drawing/2014/main" id="{69B6DF47-1785-1F70-2B69-765D3D88CD85}"/>
              </a:ext>
            </a:extLst>
          </p:cNvPr>
          <p:cNvSpPr>
            <a:spLocks noGrp="1"/>
          </p:cNvSpPr>
          <p:nvPr>
            <p:ph idx="1"/>
          </p:nvPr>
        </p:nvSpPr>
        <p:spPr/>
        <p:txBody>
          <a:bodyPr>
            <a:normAutofit/>
          </a:bodyPr>
          <a:lstStyle/>
          <a:p>
            <a:pPr marL="742950" lvl="1" indent="-285750">
              <a:spcAft>
                <a:spcPts val="600"/>
              </a:spcAft>
              <a:buFont typeface="+mj-lt"/>
              <a:buAutoNum type="alphaLcPeriod"/>
            </a:pP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Elasticsearch, Logstash, Kibana</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Egress, </a:t>
            </a:r>
            <a:r>
              <a:rPr lang="en-US" sz="3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Linode</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Kubernetes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Express, </a:t>
            </a:r>
            <a:r>
              <a:rPr lang="en-US" sz="3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Lodash</a:t>
            </a:r>
            <a:r>
              <a:rPr lang="en-US" sz="3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Knex</a:t>
            </a:r>
            <a:endParaRPr lang="en-US" sz="6600" dirty="0"/>
          </a:p>
        </p:txBody>
      </p:sp>
    </p:spTree>
    <p:extLst>
      <p:ext uri="{BB962C8B-B14F-4D97-AF65-F5344CB8AC3E}">
        <p14:creationId xmlns:p14="http://schemas.microsoft.com/office/powerpoint/2010/main" val="16601519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E2257-35E9-EFCB-7106-80707BFED8D0}"/>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langkah-langkah</a:t>
            </a:r>
            <a:r>
              <a:rPr lang="en-US" sz="3200" dirty="0">
                <a:effectLst/>
                <a:latin typeface="Calibri" panose="020F0502020204030204" pitchFamily="34" charset="0"/>
                <a:ea typeface="Calibri" panose="020F0502020204030204" pitchFamily="34" charset="0"/>
                <a:cs typeface="Times New Roman" panose="02020603050405020304" pitchFamily="18" charset="0"/>
              </a:rPr>
              <a:t> debugging,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endParaRPr lang="en-US" sz="6600" dirty="0"/>
          </a:p>
        </p:txBody>
      </p:sp>
      <p:sp>
        <p:nvSpPr>
          <p:cNvPr id="3" name="Content Placeholder 2">
            <a:extLst>
              <a:ext uri="{FF2B5EF4-FFF2-40B4-BE49-F238E27FC236}">
                <a16:creationId xmlns:a16="http://schemas.microsoft.com/office/drawing/2014/main" id="{D22F8CCC-122F-9D40-68B7-FEF2AA194C8B}"/>
              </a:ext>
            </a:extLst>
          </p:cNvPr>
          <p:cNvSpPr>
            <a:spLocks noGrp="1"/>
          </p:cNvSpPr>
          <p:nvPr>
            <p:ph idx="1"/>
          </p:nvPr>
        </p:nvSpPr>
        <p:spPr/>
        <p:txBody>
          <a:bodyPr>
            <a:normAutofit/>
          </a:bodyPr>
          <a:lstStyle/>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a:t>
            </a:r>
            <a:r>
              <a:rPr lang="en-US" dirty="0" err="1">
                <a:effectLst/>
                <a:latin typeface="Calibri" panose="020F0502020204030204" pitchFamily="34" charset="0"/>
                <a:ea typeface="Calibri" panose="020F0502020204030204" pitchFamily="34" charset="0"/>
                <a:cs typeface="Times New Roman" panose="02020603050405020304" pitchFamily="18" charset="0"/>
              </a:rPr>
              <a:t>Menyiapkan</a:t>
            </a:r>
            <a:r>
              <a:rPr lang="en-US" dirty="0">
                <a:effectLst/>
                <a:latin typeface="Calibri" panose="020F0502020204030204" pitchFamily="34" charset="0"/>
                <a:ea typeface="Calibri" panose="020F0502020204030204" pitchFamily="34" charset="0"/>
                <a:cs typeface="Times New Roman" panose="02020603050405020304" pitchFamily="18" charset="0"/>
              </a:rPr>
              <a:t> Program</a:t>
            </a: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 </a:t>
            </a:r>
            <a:r>
              <a:rPr lang="en-US" dirty="0" err="1">
                <a:effectLst/>
                <a:latin typeface="Calibri" panose="020F0502020204030204" pitchFamily="34" charset="0"/>
                <a:ea typeface="Calibri" panose="020F0502020204030204" pitchFamily="34" charset="0"/>
                <a:cs typeface="Times New Roman" panose="02020603050405020304" pitchFamily="18" charset="0"/>
              </a:rPr>
              <a:t>Melakukan</a:t>
            </a:r>
            <a:r>
              <a:rPr lang="en-US" dirty="0">
                <a:effectLst/>
                <a:latin typeface="Calibri" panose="020F0502020204030204" pitchFamily="34" charset="0"/>
                <a:ea typeface="Calibri" panose="020F0502020204030204" pitchFamily="34" charset="0"/>
                <a:cs typeface="Times New Roman" panose="02020603050405020304" pitchFamily="18" charset="0"/>
              </a:rPr>
              <a:t> Debugging</a:t>
            </a: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c. </a:t>
            </a:r>
            <a:r>
              <a:rPr lang="en-US" dirty="0" err="1">
                <a:effectLst/>
                <a:latin typeface="Calibri" panose="020F0502020204030204" pitchFamily="34" charset="0"/>
                <a:ea typeface="Calibri" panose="020F0502020204030204" pitchFamily="34" charset="0"/>
                <a:cs typeface="Times New Roman" panose="02020603050405020304" pitchFamily="18" charset="0"/>
              </a:rPr>
              <a:t>Memperbaiki</a:t>
            </a:r>
            <a:r>
              <a:rPr lang="en-US" dirty="0">
                <a:effectLst/>
                <a:latin typeface="Calibri" panose="020F0502020204030204" pitchFamily="34" charset="0"/>
                <a:ea typeface="Calibri" panose="020F0502020204030204" pitchFamily="34" charset="0"/>
                <a:cs typeface="Times New Roman" panose="02020603050405020304" pitchFamily="18" charset="0"/>
              </a:rPr>
              <a:t> Program</a:t>
            </a:r>
          </a:p>
          <a:p>
            <a:r>
              <a:rPr lang="en-US" dirty="0">
                <a:effectLst/>
                <a:latin typeface="Calibri" panose="020F0502020204030204" pitchFamily="34" charset="0"/>
                <a:ea typeface="Calibri" panose="020F0502020204030204" pitchFamily="34" charset="0"/>
                <a:cs typeface="Times New Roman" panose="02020603050405020304" pitchFamily="18" charset="0"/>
              </a:rPr>
              <a:t>d. </a:t>
            </a:r>
            <a:r>
              <a:rPr lang="en-US" dirty="0" err="1">
                <a:effectLst/>
                <a:latin typeface="Calibri" panose="020F0502020204030204" pitchFamily="34" charset="0"/>
                <a:ea typeface="Calibri" panose="020F0502020204030204" pitchFamily="34" charset="0"/>
                <a:cs typeface="Times New Roman" panose="02020603050405020304" pitchFamily="18" charset="0"/>
              </a:rPr>
              <a:t>Mengganti</a:t>
            </a:r>
            <a:r>
              <a:rPr lang="en-US" dirty="0">
                <a:effectLst/>
                <a:latin typeface="Calibri" panose="020F0502020204030204" pitchFamily="34" charset="0"/>
                <a:ea typeface="Calibri" panose="020F0502020204030204" pitchFamily="34" charset="0"/>
                <a:cs typeface="Times New Roman" panose="02020603050405020304" pitchFamily="18" charset="0"/>
              </a:rPr>
              <a:t> Library/Framework</a:t>
            </a:r>
            <a:endParaRPr lang="en-US" sz="4000" dirty="0"/>
          </a:p>
        </p:txBody>
      </p:sp>
    </p:spTree>
    <p:extLst>
      <p:ext uri="{BB962C8B-B14F-4D97-AF65-F5344CB8AC3E}">
        <p14:creationId xmlns:p14="http://schemas.microsoft.com/office/powerpoint/2010/main" val="4190226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E92AE-02A7-9284-D3A0-57A3E4BF9383}"/>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hal</a:t>
            </a:r>
            <a:r>
              <a:rPr lang="en-US" sz="2800" dirty="0">
                <a:effectLst/>
                <a:latin typeface="Calibri" panose="020F0502020204030204" pitchFamily="34" charset="0"/>
                <a:ea typeface="Calibri" panose="020F0502020204030204" pitchFamily="34" charset="0"/>
                <a:cs typeface="Times New Roman" panose="02020603050405020304" pitchFamily="18" charset="0"/>
              </a:rPr>
              <a:t> -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hal</a:t>
            </a:r>
            <a:r>
              <a:rPr lang="en-US" sz="28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perlu</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dilakukan</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saat</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melakukan</a:t>
            </a:r>
            <a:r>
              <a:rPr lang="en-US" sz="2800" dirty="0">
                <a:effectLst/>
                <a:latin typeface="Calibri" panose="020F0502020204030204" pitchFamily="34" charset="0"/>
                <a:ea typeface="Calibri" panose="020F0502020204030204" pitchFamily="34" charset="0"/>
                <a:cs typeface="Times New Roman" panose="02020603050405020304" pitchFamily="18" charset="0"/>
              </a:rPr>
              <a:t> debugging,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000" dirty="0"/>
          </a:p>
        </p:txBody>
      </p:sp>
      <p:sp>
        <p:nvSpPr>
          <p:cNvPr id="3" name="Content Placeholder 2">
            <a:extLst>
              <a:ext uri="{FF2B5EF4-FFF2-40B4-BE49-F238E27FC236}">
                <a16:creationId xmlns:a16="http://schemas.microsoft.com/office/drawing/2014/main" id="{38070ED9-B0BC-82D7-FA78-55A61C1C5312}"/>
              </a:ext>
            </a:extLst>
          </p:cNvPr>
          <p:cNvSpPr>
            <a:spLocks noGrp="1"/>
          </p:cNvSpPr>
          <p:nvPr>
            <p:ph idx="1"/>
          </p:nvPr>
        </p:nvSpPr>
        <p:spPr/>
        <p:txBody>
          <a:bodyPr>
            <a:normAutofit/>
          </a:bodyPr>
          <a:lstStyle/>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a:t>
            </a:r>
            <a:r>
              <a:rPr lang="en-US" dirty="0" err="1">
                <a:effectLst/>
                <a:latin typeface="Calibri" panose="020F0502020204030204" pitchFamily="34" charset="0"/>
                <a:ea typeface="Calibri" panose="020F0502020204030204" pitchFamily="34" charset="0"/>
                <a:cs typeface="Times New Roman" panose="02020603050405020304" pitchFamily="18" charset="0"/>
              </a:rPr>
              <a:t>Investigasi</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 Reproduce</a:t>
            </a: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c. </a:t>
            </a:r>
            <a:r>
              <a:rPr lang="en-US" dirty="0" err="1">
                <a:effectLst/>
                <a:latin typeface="Calibri" panose="020F0502020204030204" pitchFamily="34" charset="0"/>
                <a:ea typeface="Calibri" panose="020F0502020204030204" pitchFamily="34" charset="0"/>
                <a:cs typeface="Times New Roman" panose="02020603050405020304" pitchFamily="18" charset="0"/>
              </a:rPr>
              <a:t>Isolasi</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Times New Roman" panose="02020603050405020304" pitchFamily="18" charset="0"/>
              </a:rPr>
              <a:t>d. </a:t>
            </a:r>
            <a:r>
              <a:rPr lang="en-US" dirty="0" err="1">
                <a:effectLst/>
                <a:latin typeface="Calibri" panose="020F0502020204030204" pitchFamily="34" charset="0"/>
                <a:ea typeface="Calibri" panose="020F0502020204030204" pitchFamily="34" charset="0"/>
                <a:cs typeface="Times New Roman" panose="02020603050405020304" pitchFamily="18" charset="0"/>
              </a:rPr>
              <a:t>Memperbaiki</a:t>
            </a:r>
            <a:r>
              <a:rPr lang="en-US" dirty="0">
                <a:effectLst/>
                <a:latin typeface="Calibri" panose="020F0502020204030204" pitchFamily="34" charset="0"/>
                <a:ea typeface="Calibri" panose="020F0502020204030204" pitchFamily="34" charset="0"/>
                <a:cs typeface="Times New Roman" panose="02020603050405020304" pitchFamily="18" charset="0"/>
              </a:rPr>
              <a:t> Kode Program</a:t>
            </a:r>
            <a:endParaRPr lang="en-US" sz="4000" dirty="0"/>
          </a:p>
        </p:txBody>
      </p:sp>
    </p:spTree>
    <p:extLst>
      <p:ext uri="{BB962C8B-B14F-4D97-AF65-F5344CB8AC3E}">
        <p14:creationId xmlns:p14="http://schemas.microsoft.com/office/powerpoint/2010/main" val="1585170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10821-4F77-9169-9E8E-CCACECC4BFA7}"/>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macam-macam</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bentuk</a:t>
            </a:r>
            <a:r>
              <a:rPr lang="en-US" sz="3200" dirty="0">
                <a:effectLst/>
                <a:latin typeface="Calibri" panose="020F0502020204030204" pitchFamily="34" charset="0"/>
                <a:ea typeface="Calibri" panose="020F0502020204030204" pitchFamily="34" charset="0"/>
                <a:cs typeface="Times New Roman" panose="02020603050405020304" pitchFamily="18" charset="0"/>
              </a:rPr>
              <a:t> error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600" dirty="0"/>
          </a:p>
        </p:txBody>
      </p:sp>
      <p:sp>
        <p:nvSpPr>
          <p:cNvPr id="3" name="Content Placeholder 2">
            <a:extLst>
              <a:ext uri="{FF2B5EF4-FFF2-40B4-BE49-F238E27FC236}">
                <a16:creationId xmlns:a16="http://schemas.microsoft.com/office/drawing/2014/main" id="{202A5025-A6E0-E5A6-4588-D1AF3A1587AE}"/>
              </a:ext>
            </a:extLst>
          </p:cNvPr>
          <p:cNvSpPr>
            <a:spLocks noGrp="1"/>
          </p:cNvSpPr>
          <p:nvPr>
            <p:ph idx="1"/>
          </p:nvPr>
        </p:nvSpPr>
        <p:spPr/>
        <p:txBody>
          <a:bodyPr>
            <a:normAutofit/>
          </a:bodyPr>
          <a:lstStyle/>
          <a:p>
            <a:pPr marL="383540" indent="-17970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 Compile time error</a:t>
            </a:r>
          </a:p>
          <a:p>
            <a:pPr marL="383540" indent="-17970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 Runtime Error</a:t>
            </a:r>
          </a:p>
          <a:p>
            <a:pPr marL="383540" indent="-17970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 Arithmetic Error</a:t>
            </a:r>
          </a:p>
          <a:p>
            <a:pPr marL="383540" indent="-17970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d. Human Error</a:t>
            </a:r>
            <a:endParaRPr lang="en-US" sz="4400" dirty="0"/>
          </a:p>
        </p:txBody>
      </p:sp>
    </p:spTree>
    <p:extLst>
      <p:ext uri="{BB962C8B-B14F-4D97-AF65-F5344CB8AC3E}">
        <p14:creationId xmlns:p14="http://schemas.microsoft.com/office/powerpoint/2010/main" val="1792531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CC9B-4F9C-9B3D-C430-BA1732C05EB3}"/>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Berikut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termasuk</a:t>
            </a:r>
            <a:r>
              <a:rPr lang="en-US" sz="3200" dirty="0">
                <a:effectLst/>
                <a:latin typeface="Calibri" panose="020F0502020204030204" pitchFamily="34" charset="0"/>
                <a:ea typeface="Calibri" panose="020F0502020204030204" pitchFamily="34" charset="0"/>
                <a:cs typeface="Arial" panose="020B0604020202020204" pitchFamily="34" charset="0"/>
              </a:rPr>
              <a:t> salah </a:t>
            </a:r>
            <a:r>
              <a:rPr lang="en-US" sz="3200" dirty="0" err="1">
                <a:effectLst/>
                <a:latin typeface="Calibri" panose="020F0502020204030204" pitchFamily="34" charset="0"/>
                <a:ea typeface="Calibri" panose="020F0502020204030204" pitchFamily="34" charset="0"/>
                <a:cs typeface="Arial" panose="020B0604020202020204" pitchFamily="34" charset="0"/>
              </a:rPr>
              <a:t>satu</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perintah</a:t>
            </a:r>
            <a:r>
              <a:rPr lang="en-US" sz="3200" dirty="0">
                <a:effectLst/>
                <a:latin typeface="Calibri" panose="020F0502020204030204" pitchFamily="34" charset="0"/>
                <a:ea typeface="Calibri" panose="020F0502020204030204" pitchFamily="34" charset="0"/>
                <a:cs typeface="Arial" panose="020B0604020202020204" pitchFamily="34" charset="0"/>
              </a:rPr>
              <a:t> DML, </a:t>
            </a:r>
            <a:r>
              <a:rPr lang="en-US" sz="3200" dirty="0" err="1">
                <a:effectLst/>
                <a:latin typeface="Calibri" panose="020F0502020204030204" pitchFamily="34" charset="0"/>
                <a:ea typeface="Calibri" panose="020F0502020204030204" pitchFamily="34" charset="0"/>
                <a:cs typeface="Arial" panose="020B0604020202020204" pitchFamily="34" charset="0"/>
              </a:rPr>
              <a:t>kecuali</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US" sz="6600" dirty="0"/>
          </a:p>
        </p:txBody>
      </p:sp>
      <p:sp>
        <p:nvSpPr>
          <p:cNvPr id="3" name="Content Placeholder 2">
            <a:extLst>
              <a:ext uri="{FF2B5EF4-FFF2-40B4-BE49-F238E27FC236}">
                <a16:creationId xmlns:a16="http://schemas.microsoft.com/office/drawing/2014/main" id="{7030767E-84BD-F5F2-A816-33D2BE334684}"/>
              </a:ext>
            </a:extLst>
          </p:cNvPr>
          <p:cNvSpPr>
            <a:spLocks noGrp="1"/>
          </p:cNvSpPr>
          <p:nvPr>
            <p:ph idx="1"/>
          </p:nvPr>
        </p:nvSpPr>
        <p:spPr/>
        <p:txBody>
          <a:bodyPr>
            <a:normAutofit/>
          </a:bodyPr>
          <a:lstStyle/>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a. 	Insert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b. 	Create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c. 	Update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Arial" panose="020B0604020202020204" pitchFamily="34" charset="0"/>
              </a:rPr>
              <a:t>d. 	Delete</a:t>
            </a:r>
            <a:endParaRPr lang="en-US" sz="4400" dirty="0"/>
          </a:p>
        </p:txBody>
      </p:sp>
    </p:spTree>
    <p:extLst>
      <p:ext uri="{BB962C8B-B14F-4D97-AF65-F5344CB8AC3E}">
        <p14:creationId xmlns:p14="http://schemas.microsoft.com/office/powerpoint/2010/main" val="2537295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7DF89-06A4-2E89-0459-F6407EEBC097}"/>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Perintah</a:t>
            </a:r>
            <a:r>
              <a:rPr lang="en-US" sz="2800" dirty="0">
                <a:effectLst/>
                <a:latin typeface="Calibri" panose="020F0502020204030204" pitchFamily="34" charset="0"/>
                <a:ea typeface="Calibri" panose="020F0502020204030204" pitchFamily="34" charset="0"/>
                <a:cs typeface="Arial" panose="020B0604020202020204" pitchFamily="34" charset="0"/>
              </a:rPr>
              <a:t> DDL </a:t>
            </a:r>
            <a:r>
              <a:rPr lang="en-US" sz="2800" dirty="0" err="1">
                <a:effectLst/>
                <a:latin typeface="Calibri" panose="020F0502020204030204" pitchFamily="34" charset="0"/>
                <a:ea typeface="Calibri" panose="020F0502020204030204" pitchFamily="34" charset="0"/>
                <a:cs typeface="Arial" panose="020B0604020202020204" pitchFamily="34" charset="0"/>
              </a:rPr>
              <a:t>berikut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benar</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untuk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menghapus</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sebuah</a:t>
            </a:r>
            <a:r>
              <a:rPr lang="en-US" sz="2800" dirty="0">
                <a:effectLst/>
                <a:latin typeface="Calibri" panose="020F0502020204030204" pitchFamily="34" charset="0"/>
                <a:ea typeface="Calibri" panose="020F0502020204030204" pitchFamily="34" charset="0"/>
                <a:cs typeface="Arial" panose="020B0604020202020204" pitchFamily="34" charset="0"/>
              </a:rPr>
              <a:t> table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endParaRPr lang="en-US" sz="6000" dirty="0"/>
          </a:p>
        </p:txBody>
      </p:sp>
      <p:sp>
        <p:nvSpPr>
          <p:cNvPr id="3" name="Content Placeholder 2">
            <a:extLst>
              <a:ext uri="{FF2B5EF4-FFF2-40B4-BE49-F238E27FC236}">
                <a16:creationId xmlns:a16="http://schemas.microsoft.com/office/drawing/2014/main" id="{F1442C8C-DB02-AAE8-DB77-3550E6CB77EF}"/>
              </a:ext>
            </a:extLst>
          </p:cNvPr>
          <p:cNvSpPr>
            <a:spLocks noGrp="1"/>
          </p:cNvSpPr>
          <p:nvPr>
            <p:ph idx="1"/>
          </p:nvPr>
        </p:nvSpPr>
        <p:spPr/>
        <p:txBody>
          <a:bodyPr>
            <a:normAutofit/>
          </a:bodyPr>
          <a:lstStyle/>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a. 	Delete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b. 	Remove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3200" dirty="0">
                <a:effectLst/>
                <a:latin typeface="Calibri" panose="020F0502020204030204" pitchFamily="34" charset="0"/>
                <a:ea typeface="Calibri" panose="020F0502020204030204" pitchFamily="34" charset="0"/>
                <a:cs typeface="Arial" panose="020B0604020202020204" pitchFamily="34" charset="0"/>
              </a:rPr>
              <a:t>c. 	Drop</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Arial" panose="020B0604020202020204" pitchFamily="34" charset="0"/>
              </a:rPr>
              <a:t>d. 	Truncate</a:t>
            </a:r>
            <a:endParaRPr lang="en-US" sz="4400" dirty="0"/>
          </a:p>
        </p:txBody>
      </p:sp>
    </p:spTree>
    <p:extLst>
      <p:ext uri="{BB962C8B-B14F-4D97-AF65-F5344CB8AC3E}">
        <p14:creationId xmlns:p14="http://schemas.microsoft.com/office/powerpoint/2010/main" val="23687160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702E-C96D-4932-BBCE-D6DCBE39E951}"/>
              </a:ext>
            </a:extLst>
          </p:cNvPr>
          <p:cNvSpPr>
            <a:spLocks noGrp="1"/>
          </p:cNvSpPr>
          <p:nvPr>
            <p:ph type="title"/>
          </p:nvPr>
        </p:nvSpPr>
        <p:spPr>
          <a:xfrm>
            <a:off x="838200" y="365125"/>
            <a:ext cx="10515600" cy="1787232"/>
          </a:xfrm>
        </p:spPr>
        <p:txBody>
          <a:bodyPr>
            <a:normAutofit/>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Anda </a:t>
            </a:r>
            <a:r>
              <a:rPr lang="en-US" sz="2400" dirty="0" err="1">
                <a:effectLst/>
                <a:latin typeface="Calibri" panose="020F0502020204030204" pitchFamily="34" charset="0"/>
                <a:ea typeface="Calibri" panose="020F0502020204030204" pitchFamily="34" charset="0"/>
                <a:cs typeface="Arial" panose="020B0604020202020204" pitchFamily="34" charset="0"/>
              </a:rPr>
              <a:t>diminta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memasukkan</a:t>
            </a:r>
            <a:r>
              <a:rPr lang="en-US" sz="2400" dirty="0">
                <a:effectLst/>
                <a:latin typeface="Calibri" panose="020F0502020204030204" pitchFamily="34" charset="0"/>
                <a:ea typeface="Calibri" panose="020F0502020204030204" pitchFamily="34" charset="0"/>
                <a:cs typeface="Arial" panose="020B0604020202020204" pitchFamily="34" charset="0"/>
              </a:rPr>
              <a:t> data pada table </a:t>
            </a:r>
            <a:r>
              <a:rPr lang="en-US" sz="2400" dirty="0" err="1">
                <a:effectLst/>
                <a:latin typeface="Calibri" panose="020F0502020204030204" pitchFamily="34" charset="0"/>
                <a:ea typeface="Calibri" panose="020F0502020204030204" pitchFamily="34" charset="0"/>
                <a:cs typeface="Arial" panose="020B0604020202020204" pitchFamily="34" charset="0"/>
              </a:rPr>
              <a:t>siswa</a:t>
            </a:r>
            <a:r>
              <a:rPr lang="en-US" sz="2400" dirty="0">
                <a:effectLst/>
                <a:latin typeface="Calibri" panose="020F0502020204030204" pitchFamily="34" charset="0"/>
                <a:ea typeface="Calibri" panose="020F0502020204030204" pitchFamily="34" charset="0"/>
                <a:cs typeface="Arial" panose="020B0604020202020204" pitchFamily="34" charset="0"/>
              </a:rPr>
              <a:t> pada </a:t>
            </a:r>
            <a:r>
              <a:rPr lang="en-US" sz="2400" dirty="0" err="1">
                <a:effectLst/>
                <a:latin typeface="Calibri" panose="020F0502020204030204" pitchFamily="34" charset="0"/>
                <a:ea typeface="Calibri" panose="020F0502020204030204" pitchFamily="34" charset="0"/>
                <a:cs typeface="Arial" panose="020B0604020202020204" pitchFamily="34" charset="0"/>
              </a:rPr>
              <a:t>kolom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nama</a:t>
            </a:r>
            <a:r>
              <a:rPr lang="en-US" sz="2400" dirty="0">
                <a:effectLst/>
                <a:latin typeface="Calibri" panose="020F0502020204030204" pitchFamily="34" charset="0"/>
                <a:ea typeface="Calibri" panose="020F0502020204030204" pitchFamily="34" charset="0"/>
                <a:cs typeface="Arial" panose="020B0604020202020204" pitchFamily="34" charset="0"/>
              </a:rPr>
              <a:t>(varchar), </a:t>
            </a:r>
            <a:r>
              <a:rPr lang="en-US" sz="2400" dirty="0" err="1">
                <a:effectLst/>
                <a:latin typeface="Calibri" panose="020F0502020204030204" pitchFamily="34" charset="0"/>
                <a:ea typeface="Calibri" panose="020F0502020204030204" pitchFamily="34" charset="0"/>
                <a:cs typeface="Arial" panose="020B0604020202020204" pitchFamily="34" charset="0"/>
              </a:rPr>
              <a:t>alamat</a:t>
            </a:r>
            <a:r>
              <a:rPr lang="en-US" sz="2400" dirty="0">
                <a:effectLst/>
                <a:latin typeface="Calibri" panose="020F0502020204030204" pitchFamily="34" charset="0"/>
                <a:ea typeface="Calibri" panose="020F0502020204030204" pitchFamily="34" charset="0"/>
                <a:cs typeface="Arial" panose="020B0604020202020204" pitchFamily="34" charset="0"/>
              </a:rPr>
              <a:t>(varchar), dan </a:t>
            </a:r>
            <a:r>
              <a:rPr lang="en-US" sz="2400" dirty="0" err="1">
                <a:effectLst/>
                <a:latin typeface="Calibri" panose="020F0502020204030204" pitchFamily="34" charset="0"/>
                <a:ea typeface="Calibri" panose="020F0502020204030204" pitchFamily="34" charset="0"/>
                <a:cs typeface="Arial" panose="020B0604020202020204" pitchFamily="34" charset="0"/>
              </a:rPr>
              <a:t>usia</a:t>
            </a:r>
            <a:r>
              <a:rPr lang="en-US" sz="2400" dirty="0">
                <a:effectLst/>
                <a:latin typeface="Calibri" panose="020F0502020204030204" pitchFamily="34" charset="0"/>
                <a:ea typeface="Calibri" panose="020F0502020204030204" pitchFamily="34" charset="0"/>
                <a:cs typeface="Arial" panose="020B0604020202020204" pitchFamily="34" charset="0"/>
              </a:rPr>
              <a:t>(int). table </a:t>
            </a:r>
            <a:r>
              <a:rPr lang="en-US" sz="2400" dirty="0" err="1">
                <a:effectLst/>
                <a:latin typeface="Calibri" panose="020F0502020204030204" pitchFamily="34" charset="0"/>
                <a:ea typeface="Calibri" panose="020F0502020204030204" pitchFamily="34" charset="0"/>
                <a:cs typeface="Arial" panose="020B0604020202020204" pitchFamily="34" charset="0"/>
              </a:rPr>
              <a:t>siswa</a:t>
            </a:r>
            <a:r>
              <a:rPr lang="en-US" sz="2400" dirty="0">
                <a:effectLst/>
                <a:latin typeface="Calibri" panose="020F0502020204030204" pitchFamily="34" charset="0"/>
                <a:ea typeface="Calibri" panose="020F0502020204030204" pitchFamily="34" charset="0"/>
                <a:cs typeface="Arial" panose="020B0604020202020204" pitchFamily="34" charset="0"/>
              </a:rPr>
              <a:t> juga </a:t>
            </a:r>
            <a:r>
              <a:rPr lang="en-US" sz="2400" dirty="0" err="1">
                <a:effectLst/>
                <a:latin typeface="Calibri" panose="020F0502020204030204" pitchFamily="34" charset="0"/>
                <a:ea typeface="Calibri" panose="020F0502020204030204" pitchFamily="34" charset="0"/>
                <a:cs typeface="Arial" panose="020B0604020202020204" pitchFamily="34" charset="0"/>
              </a:rPr>
              <a:t>memiliki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kolom</a:t>
            </a:r>
            <a:r>
              <a:rPr lang="en-US" sz="2400" dirty="0">
                <a:effectLst/>
                <a:latin typeface="Calibri" panose="020F0502020204030204" pitchFamily="34" charset="0"/>
                <a:ea typeface="Calibri" panose="020F0502020204030204" pitchFamily="34" charset="0"/>
                <a:cs typeface="Arial" panose="020B0604020202020204" pitchFamily="34" charset="0"/>
              </a:rPr>
              <a:t> id, </a:t>
            </a:r>
            <a:r>
              <a:rPr lang="en-US" sz="2400" dirty="0" err="1">
                <a:effectLst/>
                <a:latin typeface="Calibri" panose="020F0502020204030204" pitchFamily="34" charset="0"/>
                <a:ea typeface="Calibri" panose="020F0502020204030204" pitchFamily="34" charset="0"/>
                <a:cs typeface="Arial" panose="020B0604020202020204" pitchFamily="34" charset="0"/>
              </a:rPr>
              <a:t>akan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tetapi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kolom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tersebut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sudah</a:t>
            </a:r>
            <a:r>
              <a:rPr lang="en-US" sz="2400" dirty="0">
                <a:effectLst/>
                <a:latin typeface="Calibri" panose="020F0502020204030204" pitchFamily="34" charset="0"/>
                <a:ea typeface="Calibri" panose="020F0502020204030204" pitchFamily="34" charset="0"/>
                <a:cs typeface="Arial" panose="020B0604020202020204" pitchFamily="34" charset="0"/>
              </a:rPr>
              <a:t> auto increment. </a:t>
            </a:r>
            <a:r>
              <a:rPr lang="en-US" sz="2400" dirty="0" err="1">
                <a:effectLst/>
                <a:latin typeface="Calibri" panose="020F0502020204030204" pitchFamily="34" charset="0"/>
                <a:ea typeface="Calibri" panose="020F0502020204030204" pitchFamily="34" charset="0"/>
                <a:cs typeface="Arial" panose="020B0604020202020204" pitchFamily="34" charset="0"/>
              </a:rPr>
              <a:t>Perintah</a:t>
            </a:r>
            <a:r>
              <a:rPr lang="en-US" sz="2400" dirty="0">
                <a:effectLst/>
                <a:latin typeface="Calibri" panose="020F0502020204030204" pitchFamily="34" charset="0"/>
                <a:ea typeface="Calibri" panose="020F0502020204030204" pitchFamily="34" charset="0"/>
                <a:cs typeface="Arial" panose="020B0604020202020204" pitchFamily="34" charset="0"/>
              </a:rPr>
              <a:t> SQL yang </a:t>
            </a:r>
            <a:r>
              <a:rPr lang="en-US" sz="2400" dirty="0" err="1">
                <a:effectLst/>
                <a:latin typeface="Calibri" panose="020F0502020204030204" pitchFamily="34" charset="0"/>
                <a:ea typeface="Calibri" panose="020F0502020204030204" pitchFamily="34" charset="0"/>
                <a:cs typeface="Arial" panose="020B0604020202020204" pitchFamily="34" charset="0"/>
              </a:rPr>
              <a:t>tepat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untuk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memenuhi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kebutuhan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tersebut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adalah</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5400" dirty="0"/>
          </a:p>
        </p:txBody>
      </p:sp>
      <p:sp>
        <p:nvSpPr>
          <p:cNvPr id="3" name="Content Placeholder 2">
            <a:extLst>
              <a:ext uri="{FF2B5EF4-FFF2-40B4-BE49-F238E27FC236}">
                <a16:creationId xmlns:a16="http://schemas.microsoft.com/office/drawing/2014/main" id="{FA2462F2-AE47-AEAE-BC8B-5AC96C97B569}"/>
              </a:ext>
            </a:extLst>
          </p:cNvPr>
          <p:cNvSpPr>
            <a:spLocks noGrp="1"/>
          </p:cNvSpPr>
          <p:nvPr>
            <p:ph idx="1"/>
          </p:nvPr>
        </p:nvSpPr>
        <p:spPr>
          <a:xfrm>
            <a:off x="838200" y="2363371"/>
            <a:ext cx="10515600" cy="3813591"/>
          </a:xfrm>
        </p:spPr>
        <p:txBody>
          <a:bodyPr>
            <a:normAutofit/>
          </a:bodyPr>
          <a:lstStyle/>
          <a:p>
            <a:pPr marL="383540" indent="-179705">
              <a:spcAft>
                <a:spcPts val="600"/>
              </a:spcAft>
            </a:pPr>
            <a:r>
              <a:rPr lang="en-US" dirty="0">
                <a:effectLst/>
                <a:latin typeface="Calibri" panose="020F0502020204030204" pitchFamily="34" charset="0"/>
                <a:ea typeface="Calibri" panose="020F0502020204030204" pitchFamily="34" charset="0"/>
                <a:cs typeface="Arial" panose="020B0604020202020204" pitchFamily="34" charset="0"/>
              </a:rPr>
              <a:t>a. 	Insert into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a:t>
            </a:r>
            <a:r>
              <a:rPr lang="en-US" dirty="0" err="1">
                <a:effectLst/>
                <a:latin typeface="Calibri" panose="020F0502020204030204" pitchFamily="34" charset="0"/>
                <a:ea typeface="Calibri" panose="020F0502020204030204" pitchFamily="34" charset="0"/>
                <a:cs typeface="Arial" panose="020B0604020202020204" pitchFamily="34" charset="0"/>
              </a:rPr>
              <a:t>id,nama,alamat,usia</a:t>
            </a:r>
            <a:r>
              <a:rPr lang="en-US" dirty="0">
                <a:effectLst/>
                <a:latin typeface="Calibri" panose="020F0502020204030204" pitchFamily="34" charset="0"/>
                <a:ea typeface="Calibri" panose="020F0502020204030204" pitchFamily="34" charset="0"/>
                <a:cs typeface="Arial" panose="020B0604020202020204" pitchFamily="34" charset="0"/>
              </a:rPr>
              <a:t>) values (‘Budi’,’Surabaya’,25)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dirty="0">
                <a:effectLst/>
                <a:latin typeface="Calibri" panose="020F0502020204030204" pitchFamily="34" charset="0"/>
                <a:ea typeface="Calibri" panose="020F0502020204030204" pitchFamily="34" charset="0"/>
                <a:cs typeface="Arial" panose="020B0604020202020204" pitchFamily="34" charset="0"/>
              </a:rPr>
              <a:t>b. 	Insert into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a:t>
            </a:r>
            <a:r>
              <a:rPr lang="en-US" dirty="0" err="1">
                <a:effectLst/>
                <a:latin typeface="Calibri" panose="020F0502020204030204" pitchFamily="34" charset="0"/>
                <a:ea typeface="Calibri" panose="020F0502020204030204" pitchFamily="34" charset="0"/>
                <a:cs typeface="Arial" panose="020B0604020202020204" pitchFamily="34" charset="0"/>
              </a:rPr>
              <a:t>nama,alamat,usia</a:t>
            </a:r>
            <a:r>
              <a:rPr lang="en-US" dirty="0">
                <a:effectLst/>
                <a:latin typeface="Calibri" panose="020F0502020204030204" pitchFamily="34" charset="0"/>
                <a:ea typeface="Calibri" panose="020F0502020204030204" pitchFamily="34" charset="0"/>
                <a:cs typeface="Arial" panose="020B0604020202020204" pitchFamily="34" charset="0"/>
              </a:rPr>
              <a:t>) values (‘Budi’,’Surabaya’,25)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dirty="0">
                <a:effectLst/>
                <a:latin typeface="Calibri" panose="020F0502020204030204" pitchFamily="34" charset="0"/>
                <a:ea typeface="Calibri" panose="020F0502020204030204" pitchFamily="34" charset="0"/>
                <a:cs typeface="Arial" panose="020B0604020202020204" pitchFamily="34" charset="0"/>
              </a:rPr>
              <a:t>c. 	Insert into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a:t>
            </a:r>
            <a:r>
              <a:rPr lang="en-US" dirty="0" err="1">
                <a:effectLst/>
                <a:latin typeface="Calibri" panose="020F0502020204030204" pitchFamily="34" charset="0"/>
                <a:ea typeface="Calibri" panose="020F0502020204030204" pitchFamily="34" charset="0"/>
                <a:cs typeface="Arial" panose="020B0604020202020204" pitchFamily="34" charset="0"/>
              </a:rPr>
              <a:t>nama,alamat,usia</a:t>
            </a:r>
            <a:r>
              <a:rPr lang="en-US" dirty="0">
                <a:effectLst/>
                <a:latin typeface="Calibri" panose="020F0502020204030204" pitchFamily="34" charset="0"/>
                <a:ea typeface="Calibri" panose="020F0502020204030204" pitchFamily="34" charset="0"/>
                <a:cs typeface="Arial" panose="020B0604020202020204" pitchFamily="34" charset="0"/>
              </a:rPr>
              <a:t>) values (‘Budi’,Surabaya,25)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Arial" panose="020B0604020202020204" pitchFamily="34" charset="0"/>
              </a:rPr>
              <a:t>d. 	Insert into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a:t>
            </a:r>
            <a:r>
              <a:rPr lang="en-US" dirty="0" err="1">
                <a:effectLst/>
                <a:latin typeface="Calibri" panose="020F0502020204030204" pitchFamily="34" charset="0"/>
                <a:ea typeface="Calibri" panose="020F0502020204030204" pitchFamily="34" charset="0"/>
                <a:cs typeface="Arial" panose="020B0604020202020204" pitchFamily="34" charset="0"/>
              </a:rPr>
              <a:t>id,nama,alamat,usia</a:t>
            </a:r>
            <a:r>
              <a:rPr lang="en-US" dirty="0">
                <a:effectLst/>
                <a:latin typeface="Calibri" panose="020F0502020204030204" pitchFamily="34" charset="0"/>
                <a:ea typeface="Calibri" panose="020F0502020204030204" pitchFamily="34" charset="0"/>
                <a:cs typeface="Arial" panose="020B0604020202020204" pitchFamily="34" charset="0"/>
              </a:rPr>
              <a:t>) values (10,Budi,Surabaya,25)</a:t>
            </a:r>
            <a:endParaRPr lang="en-US" sz="4000" dirty="0"/>
          </a:p>
        </p:txBody>
      </p:sp>
    </p:spTree>
    <p:extLst>
      <p:ext uri="{BB962C8B-B14F-4D97-AF65-F5344CB8AC3E}">
        <p14:creationId xmlns:p14="http://schemas.microsoft.com/office/powerpoint/2010/main" val="4135122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1A20-0602-1B50-8EF6-45FB0A4FBBF0}"/>
              </a:ext>
            </a:extLst>
          </p:cNvPr>
          <p:cNvSpPr>
            <a:spLocks noGrp="1"/>
          </p:cNvSpPr>
          <p:nvPr>
            <p:ph type="title"/>
          </p:nvPr>
        </p:nvSpPr>
        <p:spPr/>
        <p:txBody>
          <a:bodyPr>
            <a:normAutofit fontScale="90000"/>
          </a:bodyPr>
          <a:lstStyle/>
          <a:p>
            <a:r>
              <a:rPr lang="en-US" sz="3200" dirty="0">
                <a:effectLst/>
                <a:latin typeface="Calibri" panose="020F0502020204030204" pitchFamily="34" charset="0"/>
                <a:ea typeface="Calibri" panose="020F0502020204030204" pitchFamily="34" charset="0"/>
                <a:cs typeface="Arial" panose="020B0604020202020204" pitchFamily="34" charset="0"/>
              </a:rPr>
              <a:t>Pada table </a:t>
            </a:r>
            <a:r>
              <a:rPr lang="en-US" sz="3200" dirty="0" err="1">
                <a:effectLst/>
                <a:latin typeface="Calibri" panose="020F0502020204030204" pitchFamily="34" charset="0"/>
                <a:ea typeface="Calibri" panose="020F0502020204030204" pitchFamily="34" charset="0"/>
                <a:cs typeface="Arial" panose="020B0604020202020204" pitchFamily="34" charset="0"/>
              </a:rPr>
              <a:t>siswa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anda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diminta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untuk</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merubah</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nama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siswa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berdasarkan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nomor</a:t>
            </a:r>
            <a:r>
              <a:rPr lang="en-US" sz="3200" dirty="0">
                <a:effectLst/>
                <a:latin typeface="Calibri" panose="020F0502020204030204" pitchFamily="34" charset="0"/>
                <a:ea typeface="Calibri" panose="020F0502020204030204" pitchFamily="34" charset="0"/>
                <a:cs typeface="Arial" panose="020B0604020202020204" pitchFamily="34" charset="0"/>
              </a:rPr>
              <a:t> id </a:t>
            </a:r>
            <a:r>
              <a:rPr lang="en-US" sz="3200" dirty="0" err="1">
                <a:effectLst/>
                <a:latin typeface="Calibri" panose="020F0502020204030204" pitchFamily="34" charset="0"/>
                <a:ea typeface="Calibri" panose="020F0502020204030204" pitchFamily="34" charset="0"/>
                <a:cs typeface="Arial" panose="020B0604020202020204" pitchFamily="34" charset="0"/>
              </a:rPr>
              <a:t>siswa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tersebut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Manakah</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perintah</a:t>
            </a:r>
            <a:r>
              <a:rPr lang="en-US" sz="3200" dirty="0">
                <a:effectLst/>
                <a:latin typeface="Calibri" panose="020F0502020204030204" pitchFamily="34" charset="0"/>
                <a:ea typeface="Calibri" panose="020F0502020204030204" pitchFamily="34" charset="0"/>
                <a:cs typeface="Arial" panose="020B0604020202020204" pitchFamily="34" charset="0"/>
              </a:rPr>
              <a:t> update yang </a:t>
            </a:r>
            <a:r>
              <a:rPr lang="en-US" sz="3200" dirty="0" err="1">
                <a:effectLst/>
                <a:latin typeface="Calibri" panose="020F0502020204030204" pitchFamily="34" charset="0"/>
                <a:ea typeface="Calibri" panose="020F0502020204030204" pitchFamily="34" charset="0"/>
                <a:cs typeface="Arial" panose="020B0604020202020204" pitchFamily="34" charset="0"/>
              </a:rPr>
              <a:t>benar</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US" sz="6600" dirty="0"/>
          </a:p>
        </p:txBody>
      </p:sp>
      <p:sp>
        <p:nvSpPr>
          <p:cNvPr id="3" name="Content Placeholder 2">
            <a:extLst>
              <a:ext uri="{FF2B5EF4-FFF2-40B4-BE49-F238E27FC236}">
                <a16:creationId xmlns:a16="http://schemas.microsoft.com/office/drawing/2014/main" id="{225A3C02-FBB0-382F-774C-4CFECDE8588E}"/>
              </a:ext>
            </a:extLst>
          </p:cNvPr>
          <p:cNvSpPr>
            <a:spLocks noGrp="1"/>
          </p:cNvSpPr>
          <p:nvPr>
            <p:ph idx="1"/>
          </p:nvPr>
        </p:nvSpPr>
        <p:spPr/>
        <p:txBody>
          <a:bodyPr>
            <a:normAutofit/>
          </a:bodyPr>
          <a:lstStyle/>
          <a:p>
            <a:pPr marL="742950" lvl="1" indent="-28575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Update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 set </a:t>
            </a:r>
            <a:r>
              <a:rPr lang="en-US" dirty="0" err="1">
                <a:effectLst/>
                <a:latin typeface="Calibri" panose="020F0502020204030204" pitchFamily="34" charset="0"/>
                <a:ea typeface="Calibri" panose="020F0502020204030204" pitchFamily="34" charset="0"/>
                <a:cs typeface="Arial" panose="020B0604020202020204" pitchFamily="34" charset="0"/>
              </a:rPr>
              <a:t>nama</a:t>
            </a:r>
            <a:r>
              <a:rPr lang="en-US" dirty="0">
                <a:effectLst/>
                <a:latin typeface="Calibri" panose="020F0502020204030204" pitchFamily="34" charset="0"/>
                <a:ea typeface="Calibri" panose="020F0502020204030204" pitchFamily="34" charset="0"/>
                <a:cs typeface="Arial" panose="020B0604020202020204" pitchFamily="34" charset="0"/>
              </a:rPr>
              <a:t>=’Budi Dharma’ where id=10</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Update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 set </a:t>
            </a:r>
            <a:r>
              <a:rPr lang="en-US" dirty="0" err="1">
                <a:effectLst/>
                <a:latin typeface="Calibri" panose="020F0502020204030204" pitchFamily="34" charset="0"/>
                <a:ea typeface="Calibri" panose="020F0502020204030204" pitchFamily="34" charset="0"/>
                <a:cs typeface="Arial" panose="020B0604020202020204" pitchFamily="34" charset="0"/>
              </a:rPr>
              <a:t>nama</a:t>
            </a:r>
            <a:r>
              <a:rPr lang="en-US" dirty="0">
                <a:effectLst/>
                <a:latin typeface="Calibri" panose="020F0502020204030204" pitchFamily="34" charset="0"/>
                <a:ea typeface="Calibri" panose="020F0502020204030204" pitchFamily="34" charset="0"/>
                <a:cs typeface="Arial" panose="020B0604020202020204" pitchFamily="34" charset="0"/>
              </a:rPr>
              <a:t>=Budi Dharma where id=10</a:t>
            </a:r>
          </a:p>
          <a:p>
            <a:pPr marL="742950" lvl="1" indent="-28575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Update </a:t>
            </a:r>
            <a:r>
              <a:rPr lang="en-US" dirty="0" err="1">
                <a:effectLst/>
                <a:latin typeface="Calibri" panose="020F0502020204030204" pitchFamily="34" charset="0"/>
                <a:ea typeface="Calibri" panose="020F0502020204030204" pitchFamily="34" charset="0"/>
                <a:cs typeface="Arial" panose="020B0604020202020204" pitchFamily="34" charset="0"/>
              </a:rPr>
              <a:t>siswa</a:t>
            </a:r>
            <a:r>
              <a:rPr lang="en-US" dirty="0">
                <a:effectLst/>
                <a:latin typeface="Calibri" panose="020F0502020204030204" pitchFamily="34" charset="0"/>
                <a:ea typeface="Calibri" panose="020F0502020204030204" pitchFamily="34" charset="0"/>
                <a:cs typeface="Arial" panose="020B0604020202020204" pitchFamily="34" charset="0"/>
              </a:rPr>
              <a:t> write </a:t>
            </a:r>
            <a:r>
              <a:rPr lang="en-US" dirty="0" err="1">
                <a:effectLst/>
                <a:latin typeface="Calibri" panose="020F0502020204030204" pitchFamily="34" charset="0"/>
                <a:ea typeface="Calibri" panose="020F0502020204030204" pitchFamily="34" charset="0"/>
                <a:cs typeface="Arial" panose="020B0604020202020204" pitchFamily="34" charset="0"/>
              </a:rPr>
              <a:t>nama</a:t>
            </a:r>
            <a:r>
              <a:rPr lang="en-US" dirty="0">
                <a:effectLst/>
                <a:latin typeface="Calibri" panose="020F0502020204030204" pitchFamily="34" charset="0"/>
                <a:ea typeface="Calibri" panose="020F0502020204030204" pitchFamily="34" charset="0"/>
                <a:cs typeface="Arial" panose="020B0604020202020204" pitchFamily="34" charset="0"/>
              </a:rPr>
              <a:t>=’Budi Dharma’ where id=10</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400" dirty="0">
                <a:effectLst/>
                <a:latin typeface="Calibri" panose="020F0502020204030204" pitchFamily="34" charset="0"/>
                <a:ea typeface="Calibri" panose="020F0502020204030204" pitchFamily="34" charset="0"/>
                <a:cs typeface="Arial" panose="020B0604020202020204" pitchFamily="34" charset="0"/>
              </a:rPr>
              <a:t>Update </a:t>
            </a:r>
            <a:r>
              <a:rPr lang="en-US" sz="2400" dirty="0" err="1">
                <a:effectLst/>
                <a:latin typeface="Calibri" panose="020F0502020204030204" pitchFamily="34" charset="0"/>
                <a:ea typeface="Calibri" panose="020F0502020204030204" pitchFamily="34" charset="0"/>
                <a:cs typeface="Arial" panose="020B0604020202020204" pitchFamily="34" charset="0"/>
              </a:rPr>
              <a:t>nama</a:t>
            </a:r>
            <a:r>
              <a:rPr lang="en-US" sz="2400" dirty="0">
                <a:effectLst/>
                <a:latin typeface="Calibri" panose="020F0502020204030204" pitchFamily="34" charset="0"/>
                <a:ea typeface="Calibri" panose="020F0502020204030204" pitchFamily="34" charset="0"/>
                <a:cs typeface="Arial" panose="020B0604020202020204" pitchFamily="34" charset="0"/>
              </a:rPr>
              <a:t>=’Budi Dharma’ from table </a:t>
            </a:r>
            <a:r>
              <a:rPr lang="en-US" sz="2400" dirty="0" err="1">
                <a:effectLst/>
                <a:latin typeface="Calibri" panose="020F0502020204030204" pitchFamily="34" charset="0"/>
                <a:ea typeface="Calibri" panose="020F0502020204030204" pitchFamily="34" charset="0"/>
                <a:cs typeface="Arial" panose="020B0604020202020204" pitchFamily="34" charset="0"/>
              </a:rPr>
              <a:t>siswa</a:t>
            </a:r>
            <a:r>
              <a:rPr lang="en-US" sz="2400" dirty="0">
                <a:effectLst/>
                <a:latin typeface="Calibri" panose="020F0502020204030204" pitchFamily="34" charset="0"/>
                <a:ea typeface="Calibri" panose="020F0502020204030204" pitchFamily="34" charset="0"/>
                <a:cs typeface="Arial" panose="020B0604020202020204" pitchFamily="34" charset="0"/>
              </a:rPr>
              <a:t> where id=10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735342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14DC4-C08F-55AA-3CAF-774789846E63}"/>
              </a:ext>
            </a:extLst>
          </p:cNvPr>
          <p:cNvSpPr>
            <a:spLocks noGrp="1"/>
          </p:cNvSpPr>
          <p:nvPr>
            <p:ph type="title"/>
          </p:nvPr>
        </p:nvSpPr>
        <p:spPr/>
        <p:txBody>
          <a:bodyPr>
            <a:norm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Pada table </a:t>
            </a:r>
            <a:r>
              <a:rPr lang="en-US" sz="2800" dirty="0" err="1">
                <a:effectLst/>
                <a:latin typeface="Calibri" panose="020F0502020204030204" pitchFamily="34" charset="0"/>
                <a:ea typeface="Calibri" panose="020F0502020204030204" pitchFamily="34" charset="0"/>
                <a:cs typeface="Arial" panose="020B0604020202020204" pitchFamily="34" charset="0"/>
              </a:rPr>
              <a:t>siswa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diminta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menambahkan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sebuah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kolom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baru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bernama</a:t>
            </a:r>
            <a:r>
              <a:rPr lang="en-US" sz="2800" dirty="0">
                <a:effectLst/>
                <a:latin typeface="Calibri" panose="020F0502020204030204" pitchFamily="34" charset="0"/>
                <a:ea typeface="Calibri" panose="020F0502020204030204" pitchFamily="34" charset="0"/>
                <a:cs typeface="Arial" panose="020B0604020202020204" pitchFamily="34" charset="0"/>
              </a:rPr>
              <a:t> email </a:t>
            </a:r>
            <a:r>
              <a:rPr lang="en-US" sz="2800" dirty="0" err="1">
                <a:effectLst/>
                <a:latin typeface="Calibri" panose="020F0502020204030204" pitchFamily="34" charset="0"/>
                <a:ea typeface="Calibri" panose="020F0502020204030204" pitchFamily="34" charset="0"/>
                <a:cs typeface="Arial" panose="020B0604020202020204" pitchFamily="34" charset="0"/>
              </a:rPr>
              <a:t>dengan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tipe</a:t>
            </a:r>
            <a:r>
              <a:rPr lang="en-US" sz="2800" dirty="0">
                <a:effectLst/>
                <a:latin typeface="Calibri" panose="020F0502020204030204" pitchFamily="34" charset="0"/>
                <a:ea typeface="Calibri" panose="020F0502020204030204" pitchFamily="34" charset="0"/>
                <a:cs typeface="Arial" panose="020B0604020202020204" pitchFamily="34" charset="0"/>
              </a:rPr>
              <a:t> varchar dan </a:t>
            </a:r>
            <a:r>
              <a:rPr lang="en-US" sz="2800" dirty="0" err="1">
                <a:effectLst/>
                <a:latin typeface="Calibri" panose="020F0502020204030204" pitchFamily="34" charset="0"/>
                <a:ea typeface="Calibri" panose="020F0502020204030204" pitchFamily="34" charset="0"/>
                <a:cs typeface="Arial" panose="020B0604020202020204" pitchFamily="34" charset="0"/>
              </a:rPr>
              <a:t>ukurannya</a:t>
            </a:r>
            <a:r>
              <a:rPr lang="en-US" sz="2800" dirty="0">
                <a:effectLst/>
                <a:latin typeface="Calibri" panose="020F0502020204030204" pitchFamily="34" charset="0"/>
                <a:ea typeface="Calibri" panose="020F0502020204030204" pitchFamily="34" charset="0"/>
                <a:cs typeface="Arial" panose="020B0604020202020204" pitchFamily="34" charset="0"/>
              </a:rPr>
              <a:t> 100. </a:t>
            </a:r>
            <a:r>
              <a:rPr lang="en-US" sz="2800" dirty="0" err="1">
                <a:effectLst/>
                <a:latin typeface="Calibri" panose="020F0502020204030204" pitchFamily="34" charset="0"/>
                <a:ea typeface="Calibri" panose="020F0502020204030204" pitchFamily="34" charset="0"/>
                <a:cs typeface="Arial" panose="020B0604020202020204" pitchFamily="34" charset="0"/>
              </a:rPr>
              <a:t>Perintah</a:t>
            </a:r>
            <a:r>
              <a:rPr lang="en-US" sz="2800" dirty="0">
                <a:effectLst/>
                <a:latin typeface="Calibri" panose="020F0502020204030204" pitchFamily="34" charset="0"/>
                <a:ea typeface="Calibri" panose="020F0502020204030204" pitchFamily="34" charset="0"/>
                <a:cs typeface="Arial" panose="020B0604020202020204" pitchFamily="34" charset="0"/>
              </a:rPr>
              <a:t> SQL </a:t>
            </a:r>
            <a:r>
              <a:rPr lang="en-US" sz="2800" dirty="0" err="1">
                <a:effectLst/>
                <a:latin typeface="Calibri" panose="020F0502020204030204" pitchFamily="34" charset="0"/>
                <a:ea typeface="Calibri" panose="020F0502020204030204" pitchFamily="34" charset="0"/>
                <a:cs typeface="Arial" panose="020B0604020202020204" pitchFamily="34" charset="0"/>
              </a:rPr>
              <a:t>untuk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memenuhi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kebutuhan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benar</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2441769A-D083-32A3-245E-A2E6057AE37B}"/>
              </a:ext>
            </a:extLst>
          </p:cNvPr>
          <p:cNvSpPr>
            <a:spLocks noGrp="1"/>
          </p:cNvSpPr>
          <p:nvPr>
            <p:ph idx="1"/>
          </p:nvPr>
        </p:nvSpPr>
        <p:spPr/>
        <p:txBody>
          <a:bodyPr>
            <a:normAutofit/>
          </a:bodyPr>
          <a:lstStyle/>
          <a:p>
            <a:pPr marL="742950" lvl="1" indent="-285750">
              <a:spcAft>
                <a:spcPts val="600"/>
              </a:spcAft>
              <a:buFont typeface="+mj-lt"/>
              <a:buAutoNum type="alphaLcPeriod"/>
            </a:pPr>
            <a:r>
              <a:rPr lang="en-US" sz="2000" dirty="0">
                <a:effectLst/>
                <a:latin typeface="Calibri" panose="020F0502020204030204" pitchFamily="34" charset="0"/>
                <a:ea typeface="Calibri" panose="020F0502020204030204" pitchFamily="34" charset="0"/>
                <a:cs typeface="Arial" panose="020B0604020202020204" pitchFamily="34" charset="0"/>
              </a:rPr>
              <a:t>alter </a:t>
            </a:r>
            <a:r>
              <a:rPr lang="en-US" sz="2000" dirty="0" err="1">
                <a:effectLst/>
                <a:latin typeface="Calibri" panose="020F0502020204030204" pitchFamily="34" charset="0"/>
                <a:ea typeface="Calibri" panose="020F0502020204030204" pitchFamily="34" charset="0"/>
                <a:cs typeface="Arial" panose="020B0604020202020204" pitchFamily="34" charset="0"/>
              </a:rPr>
              <a:t>siswa</a:t>
            </a:r>
            <a:r>
              <a:rPr lang="en-US" sz="2000" dirty="0">
                <a:effectLst/>
                <a:latin typeface="Calibri" panose="020F0502020204030204" pitchFamily="34" charset="0"/>
                <a:ea typeface="Calibri" panose="020F0502020204030204" pitchFamily="34" charset="0"/>
                <a:cs typeface="Arial" panose="020B0604020202020204" pitchFamily="34" charset="0"/>
              </a:rPr>
              <a:t> add email varchar(100);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000" dirty="0">
                <a:effectLst/>
                <a:latin typeface="Calibri" panose="020F0502020204030204" pitchFamily="34" charset="0"/>
                <a:ea typeface="Calibri" panose="020F0502020204030204" pitchFamily="34" charset="0"/>
                <a:cs typeface="Arial" panose="020B0604020202020204" pitchFamily="34" charset="0"/>
              </a:rPr>
              <a:t>add email varchar(100) on table </a:t>
            </a:r>
            <a:r>
              <a:rPr lang="en-US" sz="2000" dirty="0" err="1">
                <a:effectLst/>
                <a:latin typeface="Calibri" panose="020F0502020204030204" pitchFamily="34" charset="0"/>
                <a:ea typeface="Calibri" panose="020F0502020204030204" pitchFamily="34" charset="0"/>
                <a:cs typeface="Arial" panose="020B0604020202020204" pitchFamily="34" charset="0"/>
              </a:rPr>
              <a:t>siswa</a:t>
            </a:r>
            <a:r>
              <a:rPr lang="en-US" sz="2000" dirty="0">
                <a:effectLst/>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000" dirty="0">
                <a:effectLst/>
                <a:latin typeface="Calibri" panose="020F0502020204030204" pitchFamily="34" charset="0"/>
                <a:ea typeface="Calibri" panose="020F0502020204030204" pitchFamily="34" charset="0"/>
                <a:cs typeface="Arial" panose="020B0604020202020204" pitchFamily="34" charset="0"/>
              </a:rPr>
              <a:t>add column on table </a:t>
            </a:r>
            <a:r>
              <a:rPr lang="en-US" sz="2000" dirty="0" err="1">
                <a:effectLst/>
                <a:latin typeface="Calibri" panose="020F0502020204030204" pitchFamily="34" charset="0"/>
                <a:ea typeface="Calibri" panose="020F0502020204030204" pitchFamily="34" charset="0"/>
                <a:cs typeface="Arial" panose="020B0604020202020204" pitchFamily="34" charset="0"/>
              </a:rPr>
              <a:t>siswa</a:t>
            </a:r>
            <a:r>
              <a:rPr lang="en-US" sz="2000" dirty="0">
                <a:effectLst/>
                <a:latin typeface="Calibri" panose="020F0502020204030204" pitchFamily="34" charset="0"/>
                <a:ea typeface="Calibri" panose="020F0502020204030204" pitchFamily="34" charset="0"/>
                <a:cs typeface="Arial" panose="020B0604020202020204" pitchFamily="34" charset="0"/>
              </a:rPr>
              <a:t> add email varchar(100);</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600"/>
              </a:spcAft>
              <a:buFont typeface="+mj-lt"/>
              <a:buAutoNum type="alphaLcPeriod"/>
            </a:pPr>
            <a:r>
              <a:rPr lang="en-US" sz="2000" dirty="0">
                <a:effectLst/>
                <a:latin typeface="Calibri" panose="020F0502020204030204" pitchFamily="34" charset="0"/>
                <a:ea typeface="Calibri" panose="020F0502020204030204" pitchFamily="34" charset="0"/>
                <a:cs typeface="Arial" panose="020B0604020202020204" pitchFamily="34" charset="0"/>
              </a:rPr>
              <a:t>alter table </a:t>
            </a:r>
            <a:r>
              <a:rPr lang="en-US" sz="2000" dirty="0" err="1">
                <a:effectLst/>
                <a:latin typeface="Calibri" panose="020F0502020204030204" pitchFamily="34" charset="0"/>
                <a:ea typeface="Calibri" panose="020F0502020204030204" pitchFamily="34" charset="0"/>
                <a:cs typeface="Arial" panose="020B0604020202020204" pitchFamily="34" charset="0"/>
              </a:rPr>
              <a:t>siswa</a:t>
            </a:r>
            <a:r>
              <a:rPr lang="en-US" sz="2000" dirty="0">
                <a:effectLst/>
                <a:latin typeface="Calibri" panose="020F0502020204030204" pitchFamily="34" charset="0"/>
                <a:ea typeface="Calibri" panose="020F0502020204030204" pitchFamily="34" charset="0"/>
                <a:cs typeface="Arial" panose="020B0604020202020204" pitchFamily="34" charset="0"/>
              </a:rPr>
              <a:t> add email varchar(100);</a:t>
            </a:r>
            <a:endParaRPr lang="en-US" sz="4800" dirty="0"/>
          </a:p>
        </p:txBody>
      </p:sp>
    </p:spTree>
    <p:extLst>
      <p:ext uri="{BB962C8B-B14F-4D97-AF65-F5344CB8AC3E}">
        <p14:creationId xmlns:p14="http://schemas.microsoft.com/office/powerpoint/2010/main" val="2286725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69C73-9045-5474-B43B-3D2DE0983199}"/>
              </a:ext>
            </a:extLst>
          </p:cNvPr>
          <p:cNvSpPr>
            <a:spLocks noGrp="1"/>
          </p:cNvSpPr>
          <p:nvPr>
            <p:ph type="title"/>
          </p:nvPr>
        </p:nvSpPr>
        <p:spPr/>
        <p:txBody>
          <a:bodyPr/>
          <a:lstStyle/>
          <a:p>
            <a:r>
              <a:rPr lang="en-US" sz="1800" dirty="0">
                <a:effectLst/>
                <a:latin typeface="Calibri" panose="020F0502020204030204" pitchFamily="34" charset="0"/>
                <a:ea typeface="Calibri" panose="020F0502020204030204" pitchFamily="34" charset="0"/>
                <a:cs typeface="Arial" panose="020B0604020202020204" pitchFamily="34" charset="0"/>
              </a:rPr>
              <a:t>Anda </a:t>
            </a:r>
            <a:r>
              <a:rPr lang="en-US" sz="1800" dirty="0" err="1">
                <a:effectLst/>
                <a:latin typeface="Calibri" panose="020F0502020204030204" pitchFamily="34" charset="0"/>
                <a:ea typeface="Calibri" panose="020F0502020204030204" pitchFamily="34" charset="0"/>
                <a:cs typeface="Arial" panose="020B0604020202020204" pitchFamily="34" charset="0"/>
              </a:rPr>
              <a:t>selaku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pengembang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sebuah</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aplikasi</a:t>
            </a:r>
            <a:r>
              <a:rPr lang="en-US" sz="1800" dirty="0">
                <a:effectLst/>
                <a:latin typeface="Calibri" panose="020F0502020204030204" pitchFamily="34" charset="0"/>
                <a:ea typeface="Calibri" panose="020F0502020204030204" pitchFamily="34" charset="0"/>
                <a:cs typeface="Arial" panose="020B0604020202020204" pitchFamily="34" charset="0"/>
              </a:rPr>
              <a:t> web, </a:t>
            </a:r>
            <a:r>
              <a:rPr lang="en-US" sz="1800" dirty="0" err="1">
                <a:effectLst/>
                <a:latin typeface="Calibri" panose="020F0502020204030204" pitchFamily="34" charset="0"/>
                <a:ea typeface="Calibri" panose="020F0502020204030204" pitchFamily="34" charset="0"/>
                <a:cs typeface="Arial" panose="020B0604020202020204" pitchFamily="34" charset="0"/>
              </a:rPr>
              <a:t>saat</a:t>
            </a:r>
            <a:r>
              <a:rPr lang="en-US" sz="1800" dirty="0">
                <a:effectLst/>
                <a:latin typeface="Calibri" panose="020F0502020204030204" pitchFamily="34" charset="0"/>
                <a:ea typeface="Calibri" panose="020F0502020204030204" pitchFamily="34" charset="0"/>
                <a:cs typeface="Arial" panose="020B0604020202020204" pitchFamily="34" charset="0"/>
              </a:rPr>
              <a:t> pada </a:t>
            </a:r>
            <a:r>
              <a:rPr lang="en-US" sz="1800" dirty="0" err="1">
                <a:effectLst/>
                <a:latin typeface="Calibri" panose="020F0502020204030204" pitchFamily="34" charset="0"/>
                <a:ea typeface="Calibri" panose="020F0502020204030204" pitchFamily="34" charset="0"/>
                <a:cs typeface="Arial" panose="020B0604020202020204" pitchFamily="34" charset="0"/>
              </a:rPr>
              <a:t>aplikasi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tersebut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salah </a:t>
            </a:r>
            <a:r>
              <a:rPr lang="en-US" sz="1800" dirty="0" err="1">
                <a:effectLst/>
                <a:latin typeface="Calibri" panose="020F0502020204030204" pitchFamily="34" charset="0"/>
                <a:ea typeface="Calibri" panose="020F0502020204030204" pitchFamily="34" charset="0"/>
                <a:cs typeface="Arial" panose="020B0604020202020204" pitchFamily="34" charset="0"/>
              </a:rPr>
              <a:t>memasukkan</a:t>
            </a:r>
            <a:r>
              <a:rPr lang="en-US" sz="1800" dirty="0">
                <a:effectLst/>
                <a:latin typeface="Calibri" panose="020F0502020204030204" pitchFamily="34" charset="0"/>
                <a:ea typeface="Calibri" panose="020F0502020204030204" pitchFamily="34" charset="0"/>
                <a:cs typeface="Arial" panose="020B0604020202020204" pitchFamily="34" charset="0"/>
              </a:rPr>
              <a:t> username </a:t>
            </a:r>
            <a:r>
              <a:rPr lang="en-US" sz="1800" dirty="0" err="1">
                <a:effectLst/>
                <a:latin typeface="Calibri" panose="020F0502020204030204" pitchFamily="34" charset="0"/>
                <a:ea typeface="Calibri" panose="020F0502020204030204" pitchFamily="34" charset="0"/>
                <a:cs typeface="Arial" panose="020B0604020202020204" pitchFamily="34" charset="0"/>
              </a:rPr>
              <a:t>atau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passwordnya</a:t>
            </a:r>
            <a:r>
              <a:rPr lang="en-US" sz="1800" dirty="0">
                <a:effectLst/>
                <a:latin typeface="Calibri" panose="020F0502020204030204" pitchFamily="34" charset="0"/>
                <a:ea typeface="Calibri" panose="020F0502020204030204" pitchFamily="34" charset="0"/>
                <a:cs typeface="Arial" panose="020B0604020202020204" pitchFamily="34" charset="0"/>
              </a:rPr>
              <a:t>, Langkah </a:t>
            </a:r>
            <a:r>
              <a:rPr lang="en-US" sz="1800" dirty="0" err="1">
                <a:effectLst/>
                <a:latin typeface="Calibri" panose="020F0502020204030204" pitchFamily="34" charset="0"/>
                <a:ea typeface="Calibri" panose="020F0502020204030204" pitchFamily="34" charset="0"/>
                <a:cs typeface="Arial" panose="020B0604020202020204" pitchFamily="34" charset="0"/>
              </a:rPr>
              <a:t>apa</a:t>
            </a:r>
            <a:r>
              <a:rPr lang="en-US" sz="1800" dirty="0">
                <a:effectLst/>
                <a:latin typeface="Calibri" panose="020F0502020204030204" pitchFamily="34" charset="0"/>
                <a:ea typeface="Calibri" panose="020F0502020204030204" pitchFamily="34" charset="0"/>
                <a:cs typeface="Arial" panose="020B0604020202020204" pitchFamily="34" charset="0"/>
              </a:rPr>
              <a:t> yang </a:t>
            </a:r>
            <a:r>
              <a:rPr lang="en-US" sz="1800" dirty="0" err="1">
                <a:effectLst/>
                <a:latin typeface="Calibri" panose="020F0502020204030204" pitchFamily="34" charset="0"/>
                <a:ea typeface="Calibri" panose="020F0502020204030204" pitchFamily="34" charset="0"/>
                <a:cs typeface="Arial" panose="020B0604020202020204" pitchFamily="34" charset="0"/>
              </a:rPr>
              <a:t>tepat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untuk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anda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lakukan</a:t>
            </a:r>
            <a:endParaRPr lang="en-US" dirty="0"/>
          </a:p>
        </p:txBody>
      </p:sp>
      <p:sp>
        <p:nvSpPr>
          <p:cNvPr id="3" name="Content Placeholder 2">
            <a:extLst>
              <a:ext uri="{FF2B5EF4-FFF2-40B4-BE49-F238E27FC236}">
                <a16:creationId xmlns:a16="http://schemas.microsoft.com/office/drawing/2014/main" id="{ED2C76DE-9EF5-2391-F0E4-6CE3EAE4CE4B}"/>
              </a:ext>
            </a:extLst>
          </p:cNvPr>
          <p:cNvSpPr>
            <a:spLocks noGrp="1"/>
          </p:cNvSpPr>
          <p:nvPr>
            <p:ph idx="1"/>
          </p:nvPr>
        </p:nvSpPr>
        <p:spPr/>
        <p:txBody>
          <a:bodyPr/>
          <a:lstStyle/>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a. 	Me-redirect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halaman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utama</a:t>
            </a:r>
            <a:r>
              <a:rPr lang="en-US" sz="1800" dirty="0">
                <a:effectLst/>
                <a:latin typeface="Calibri" panose="020F0502020204030204" pitchFamily="34" charset="0"/>
                <a:ea typeface="Calibri" panose="020F0502020204030204" pitchFamily="34" charset="0"/>
                <a:cs typeface="Arial" panose="020B0604020202020204" pitchFamily="34" charset="0"/>
              </a:rPr>
              <a:t> web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b. 	Me-redirect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halaman</a:t>
            </a:r>
            <a:r>
              <a:rPr lang="en-US" sz="1800" dirty="0">
                <a:effectLst/>
                <a:latin typeface="Calibri" panose="020F0502020204030204" pitchFamily="34" charset="0"/>
                <a:ea typeface="Calibri" panose="020F0502020204030204" pitchFamily="34" charset="0"/>
                <a:cs typeface="Arial" panose="020B0604020202020204" pitchFamily="34" charset="0"/>
              </a:rPr>
              <a:t> dashboard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c. 	</a:t>
            </a:r>
            <a:r>
              <a:rPr lang="en-US" sz="1800" dirty="0" err="1">
                <a:effectLst/>
                <a:latin typeface="Calibri" panose="020F0502020204030204" pitchFamily="34" charset="0"/>
                <a:ea typeface="Calibri" panose="020F0502020204030204" pitchFamily="34" charset="0"/>
                <a:cs typeface="Arial" panose="020B0604020202020204" pitchFamily="34" charset="0"/>
              </a:rPr>
              <a:t>Memunculkan</a:t>
            </a:r>
            <a:r>
              <a:rPr lang="en-US" sz="1800" dirty="0">
                <a:effectLst/>
                <a:latin typeface="Calibri" panose="020F0502020204030204" pitchFamily="34" charset="0"/>
                <a:ea typeface="Calibri" panose="020F0502020204030204" pitchFamily="34" charset="0"/>
                <a:cs typeface="Arial" panose="020B0604020202020204" pitchFamily="34" charset="0"/>
              </a:rPr>
              <a:t> alert pada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bahwa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ada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kesalahan</a:t>
            </a:r>
            <a:r>
              <a:rPr lang="en-US" sz="1800" dirty="0">
                <a:effectLst/>
                <a:latin typeface="Calibri" panose="020F0502020204030204" pitchFamily="34" charset="0"/>
                <a:ea typeface="Calibri" panose="020F0502020204030204" pitchFamily="34" charset="0"/>
                <a:cs typeface="Arial" panose="020B0604020202020204" pitchFamily="34" charset="0"/>
              </a:rPr>
              <a:t> username </a:t>
            </a:r>
            <a:r>
              <a:rPr lang="en-US" sz="1800" dirty="0" err="1">
                <a:effectLst/>
                <a:latin typeface="Calibri" panose="020F0502020204030204" pitchFamily="34" charset="0"/>
                <a:ea typeface="Calibri" panose="020F0502020204030204" pitchFamily="34" charset="0"/>
                <a:cs typeface="Arial" panose="020B0604020202020204" pitchFamily="34" charset="0"/>
              </a:rPr>
              <a:t>atau</a:t>
            </a:r>
            <a:r>
              <a:rPr lang="en-US" sz="1800" dirty="0">
                <a:effectLst/>
                <a:latin typeface="Calibri" panose="020F0502020204030204" pitchFamily="34" charset="0"/>
                <a:ea typeface="Calibri" panose="020F0502020204030204" pitchFamily="34" charset="0"/>
                <a:cs typeface="Arial" panose="020B0604020202020204" pitchFamily="34" charset="0"/>
              </a:rPr>
              <a:t> password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d. 	</a:t>
            </a:r>
            <a:r>
              <a:rPr lang="en-US" sz="1800" dirty="0" err="1">
                <a:effectLst/>
                <a:latin typeface="Calibri" panose="020F0502020204030204" pitchFamily="34" charset="0"/>
                <a:ea typeface="Calibri" panose="020F0502020204030204" pitchFamily="34" charset="0"/>
                <a:cs typeface="Arial" panose="020B0604020202020204" pitchFamily="34" charset="0"/>
              </a:rPr>
              <a:t>Tetap</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memunculkan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halaman</a:t>
            </a:r>
            <a:r>
              <a:rPr lang="en-US" sz="1800" dirty="0">
                <a:effectLst/>
                <a:latin typeface="Calibri" panose="020F0502020204030204" pitchFamily="34" charset="0"/>
                <a:ea typeface="Calibri" panose="020F0502020204030204" pitchFamily="34" charset="0"/>
                <a:cs typeface="Arial" panose="020B0604020202020204" pitchFamily="34" charset="0"/>
              </a:rPr>
              <a:t> login </a:t>
            </a:r>
            <a:r>
              <a:rPr lang="en-US" sz="1800" dirty="0" err="1">
                <a:effectLst/>
                <a:latin typeface="Calibri" panose="020F0502020204030204" pitchFamily="34" charset="0"/>
                <a:ea typeface="Calibri" panose="020F0502020204030204" pitchFamily="34" charset="0"/>
                <a:cs typeface="Arial" panose="020B0604020202020204" pitchFamily="34" charset="0"/>
              </a:rPr>
              <a:t>tanpa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informasi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apapun</a:t>
            </a:r>
            <a:endParaRPr lang="en-US" dirty="0"/>
          </a:p>
        </p:txBody>
      </p:sp>
    </p:spTree>
    <p:extLst>
      <p:ext uri="{BB962C8B-B14F-4D97-AF65-F5344CB8AC3E}">
        <p14:creationId xmlns:p14="http://schemas.microsoft.com/office/powerpoint/2010/main" val="183421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2B50-A836-AF36-2B86-4368A154E535}"/>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melakukan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pemantauan</a:t>
            </a:r>
            <a:r>
              <a:rPr lang="en-US" sz="3600" dirty="0">
                <a:effectLst/>
                <a:latin typeface="Calibri" panose="020F0502020204030204" pitchFamily="34" charset="0"/>
                <a:ea typeface="Calibri" panose="020F0502020204030204" pitchFamily="34" charset="0"/>
              </a:rPr>
              <a:t> resource yang </a:t>
            </a:r>
            <a:r>
              <a:rPr lang="en-US" sz="3600" dirty="0" err="1">
                <a:effectLst/>
                <a:latin typeface="Calibri" panose="020F0502020204030204" pitchFamily="34" charset="0"/>
                <a:ea typeface="Calibri" panose="020F0502020204030204" pitchFamily="34" charset="0"/>
              </a:rPr>
              <a:t>digunakan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aplikasi</a:t>
            </a:r>
            <a:endParaRPr lang="en-US" sz="7200" dirty="0"/>
          </a:p>
        </p:txBody>
      </p:sp>
      <p:sp>
        <p:nvSpPr>
          <p:cNvPr id="3" name="Content Placeholder 2">
            <a:extLst>
              <a:ext uri="{FF2B5EF4-FFF2-40B4-BE49-F238E27FC236}">
                <a16:creationId xmlns:a16="http://schemas.microsoft.com/office/drawing/2014/main" id="{8C7CC741-0888-5BDB-11A8-2DB67836DE3F}"/>
              </a:ext>
            </a:extLst>
          </p:cNvPr>
          <p:cNvSpPr>
            <a:spLocks noGrp="1"/>
          </p:cNvSpPr>
          <p:nvPr>
            <p:ph idx="1"/>
          </p:nvPr>
        </p:nvSpPr>
        <p:spPr/>
        <p:txBody>
          <a:bodyPr>
            <a:normAutofit/>
          </a:bodyPr>
          <a:lstStyle/>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resources </a:t>
            </a:r>
            <a:r>
              <a:rPr lang="en-US" sz="2400" dirty="0" err="1">
                <a:effectLst/>
                <a:latin typeface="Calibri" panose="020F0502020204030204" pitchFamily="34" charset="0"/>
                <a:ea typeface="Calibri" panose="020F0502020204030204" pitchFamily="34" charset="0"/>
                <a:cs typeface="Calibri" panose="020F0502020204030204" pitchFamily="34" charset="0"/>
              </a:rPr>
              <a:t>kritikal</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diperlukan</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batas </a:t>
            </a:r>
            <a:r>
              <a:rPr lang="en-US" sz="2400" dirty="0" err="1">
                <a:effectLst/>
                <a:latin typeface="Calibri" panose="020F0502020204030204" pitchFamily="34" charset="0"/>
                <a:ea typeface="Calibri" panose="020F0502020204030204" pitchFamily="34" charset="0"/>
                <a:cs typeface="Calibri" panose="020F0502020204030204" pitchFamily="34" charset="0"/>
              </a:rPr>
              <a:t>atas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sebelum</a:t>
            </a:r>
            <a:r>
              <a:rPr lang="en-US" sz="2400" dirty="0">
                <a:effectLst/>
                <a:latin typeface="Calibri" panose="020F0502020204030204" pitchFamily="34" charset="0"/>
                <a:ea typeface="Calibri" panose="020F0502020204030204" pitchFamily="34" charset="0"/>
                <a:cs typeface="Calibri" panose="020F0502020204030204" pitchFamily="34" charset="0"/>
              </a:rPr>
              <a:t> failure </a:t>
            </a:r>
            <a:r>
              <a:rPr lang="en-US" sz="2400" dirty="0" err="1">
                <a:effectLst/>
                <a:latin typeface="Calibri" panose="020F0502020204030204" pitchFamily="34" charset="0"/>
                <a:ea typeface="Calibri" panose="020F0502020204030204" pitchFamily="34" charset="0"/>
                <a:cs typeface="Calibri" panose="020F0502020204030204" pitchFamily="34" charset="0"/>
              </a:rPr>
              <a:t>untuk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setiap</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sampai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tahap</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kritis</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visualisasi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penggunaan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untuk</a:t>
            </a:r>
            <a:r>
              <a:rPr lang="en-US" sz="2400" dirty="0">
                <a:effectLst/>
                <a:latin typeface="Calibri" panose="020F0502020204030204" pitchFamily="34" charset="0"/>
                <a:ea typeface="Calibri" panose="020F0502020204030204" pitchFamily="34" charset="0"/>
                <a:cs typeface="Calibri" panose="020F0502020204030204" pitchFamily="34" charset="0"/>
              </a:rPr>
              <a:t> masing-masing resources</a:t>
            </a:r>
          </a:p>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Membuat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modul</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visualisasi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serta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tampilan</a:t>
            </a:r>
            <a:r>
              <a:rPr lang="en-US" sz="2400" dirty="0">
                <a:effectLst/>
                <a:latin typeface="Calibri" panose="020F0502020204030204" pitchFamily="34" charset="0"/>
                <a:ea typeface="Calibri" panose="020F0502020204030204" pitchFamily="34" charset="0"/>
                <a:cs typeface="Calibri" panose="020F0502020204030204" pitchFamily="34" charset="0"/>
              </a:rPr>
              <a:t> batas </a:t>
            </a:r>
            <a:r>
              <a:rPr lang="en-US" sz="2400" dirty="0" err="1">
                <a:effectLst/>
                <a:latin typeface="Calibri" panose="020F0502020204030204" pitchFamily="34" charset="0"/>
                <a:ea typeface="Calibri" panose="020F0502020204030204" pitchFamily="34" charset="0"/>
                <a:cs typeface="Calibri" panose="020F0502020204030204" pitchFamily="34" charset="0"/>
              </a:rPr>
              <a:t>atas</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8567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D832-440E-4D52-359D-C26F5F1FDD66}"/>
              </a:ext>
            </a:extLst>
          </p:cNvPr>
          <p:cNvSpPr>
            <a:spLocks noGrp="1"/>
          </p:cNvSpPr>
          <p:nvPr>
            <p:ph type="title"/>
          </p:nvPr>
        </p:nvSpPr>
        <p:spPr>
          <a:xfrm>
            <a:off x="838200" y="365125"/>
            <a:ext cx="10515600" cy="1885706"/>
          </a:xfrm>
        </p:spPr>
        <p:txBody>
          <a:bodyPr>
            <a:normAutofit/>
          </a:bodyPr>
          <a:lstStyle/>
          <a:p>
            <a:r>
              <a:rPr lang="en-US" sz="2400" dirty="0">
                <a:effectLst/>
                <a:latin typeface="Calibri" panose="020F0502020204030204" pitchFamily="34" charset="0"/>
                <a:ea typeface="Calibri" panose="020F0502020204030204" pitchFamily="34" charset="0"/>
                <a:cs typeface="Arial" panose="020B0604020202020204" pitchFamily="34" charset="0"/>
              </a:rPr>
              <a:t>Anda </a:t>
            </a:r>
            <a:r>
              <a:rPr lang="en-US" sz="2400" dirty="0" err="1">
                <a:effectLst/>
                <a:latin typeface="Calibri" panose="020F0502020204030204" pitchFamily="34" charset="0"/>
                <a:ea typeface="Calibri" panose="020F0502020204030204" pitchFamily="34" charset="0"/>
                <a:cs typeface="Arial" panose="020B0604020202020204" pitchFamily="34" charset="0"/>
              </a:rPr>
              <a:t>akan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melakukan</a:t>
            </a:r>
            <a:r>
              <a:rPr lang="en-US" sz="2400" dirty="0">
                <a:effectLst/>
                <a:latin typeface="Calibri" panose="020F0502020204030204" pitchFamily="34" charset="0"/>
                <a:ea typeface="Calibri" panose="020F0502020204030204" pitchFamily="34" charset="0"/>
                <a:cs typeface="Arial" panose="020B0604020202020204" pitchFamily="34" charset="0"/>
              </a:rPr>
              <a:t> maintenance </a:t>
            </a:r>
            <a:r>
              <a:rPr lang="en-US" sz="2400" dirty="0" err="1">
                <a:effectLst/>
                <a:latin typeface="Calibri" panose="020F0502020204030204" pitchFamily="34" charset="0"/>
                <a:ea typeface="Calibri" panose="020F0502020204030204" pitchFamily="34" charset="0"/>
                <a:cs typeface="Arial" panose="020B0604020202020204" pitchFamily="34" charset="0"/>
              </a:rPr>
              <a:t>terhadap</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aplikasi</a:t>
            </a:r>
            <a:r>
              <a:rPr lang="en-US" sz="2400" dirty="0">
                <a:effectLst/>
                <a:latin typeface="Calibri" panose="020F0502020204030204" pitchFamily="34" charset="0"/>
                <a:ea typeface="Calibri" panose="020F0502020204030204" pitchFamily="34" charset="0"/>
                <a:cs typeface="Arial" panose="020B0604020202020204" pitchFamily="34" charset="0"/>
              </a:rPr>
              <a:t> web yang </a:t>
            </a:r>
            <a:r>
              <a:rPr lang="en-US" sz="2400" dirty="0" err="1">
                <a:effectLst/>
                <a:latin typeface="Calibri" panose="020F0502020204030204" pitchFamily="34" charset="0"/>
                <a:ea typeface="Calibri" panose="020F0502020204030204" pitchFamily="34" charset="0"/>
                <a:cs typeface="Arial" panose="020B0604020202020204" pitchFamily="34" charset="0"/>
              </a:rPr>
              <a:t>anda</a:t>
            </a:r>
            <a:r>
              <a:rPr lang="en-US" sz="2400" dirty="0">
                <a:effectLst/>
                <a:latin typeface="Calibri" panose="020F0502020204030204" pitchFamily="34" charset="0"/>
                <a:ea typeface="Calibri" panose="020F0502020204030204" pitchFamily="34" charset="0"/>
                <a:cs typeface="Arial" panose="020B0604020202020204" pitchFamily="34" charset="0"/>
              </a:rPr>
              <a:t> Kelola dan </a:t>
            </a:r>
            <a:r>
              <a:rPr lang="en-US" sz="2400" dirty="0" err="1">
                <a:effectLst/>
                <a:latin typeface="Calibri" panose="020F0502020204030204" pitchFamily="34" charset="0"/>
                <a:ea typeface="Calibri" panose="020F0502020204030204" pitchFamily="34" charset="0"/>
                <a:cs typeface="Arial" panose="020B0604020202020204" pitchFamily="34" charset="0"/>
              </a:rPr>
              <a:t>akan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berdampak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terhadap</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layanan</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ada</a:t>
            </a:r>
            <a:r>
              <a:rPr lang="en-US" sz="2400" dirty="0">
                <a:effectLst/>
                <a:latin typeface="Calibri" panose="020F0502020204030204" pitchFamily="34" charset="0"/>
                <a:ea typeface="Calibri" panose="020F0502020204030204" pitchFamily="34" charset="0"/>
                <a:cs typeface="Arial" panose="020B0604020202020204" pitchFamily="34" charset="0"/>
              </a:rPr>
              <a:t> pada </a:t>
            </a:r>
            <a:r>
              <a:rPr lang="en-US" sz="2400" dirty="0" err="1">
                <a:effectLst/>
                <a:latin typeface="Calibri" panose="020F0502020204030204" pitchFamily="34" charset="0"/>
                <a:ea typeface="Calibri" panose="020F0502020204030204" pitchFamily="34" charset="0"/>
                <a:cs typeface="Arial" panose="020B0604020202020204" pitchFamily="34" charset="0"/>
              </a:rPr>
              <a:t>aplikasi</a:t>
            </a:r>
            <a:r>
              <a:rPr lang="en-US" sz="2400" dirty="0">
                <a:effectLst/>
                <a:latin typeface="Calibri" panose="020F0502020204030204" pitchFamily="34" charset="0"/>
                <a:ea typeface="Calibri" panose="020F0502020204030204" pitchFamily="34" charset="0"/>
                <a:cs typeface="Arial" panose="020B0604020202020204" pitchFamily="34" charset="0"/>
              </a:rPr>
              <a:t> web </a:t>
            </a:r>
            <a:r>
              <a:rPr lang="en-US" sz="2400" dirty="0" err="1">
                <a:effectLst/>
                <a:latin typeface="Calibri" panose="020F0502020204030204" pitchFamily="34" charset="0"/>
                <a:ea typeface="Calibri" panose="020F0502020204030204" pitchFamily="34" charset="0"/>
                <a:cs typeface="Arial" panose="020B0604020202020204" pitchFamily="34" charset="0"/>
              </a:rPr>
              <a:t>tersebut</a:t>
            </a:r>
            <a:r>
              <a:rPr lang="en-US" sz="2400" dirty="0">
                <a:effectLst/>
                <a:latin typeface="Calibri" panose="020F0502020204030204" pitchFamily="34" charset="0"/>
                <a:ea typeface="Calibri" panose="020F0502020204030204" pitchFamily="34" charset="0"/>
                <a:cs typeface="Arial" panose="020B0604020202020204" pitchFamily="34" charset="0"/>
              </a:rPr>
              <a:t>. Proses maintenance </a:t>
            </a:r>
            <a:r>
              <a:rPr lang="en-US" sz="2400" dirty="0" err="1">
                <a:effectLst/>
                <a:latin typeface="Calibri" panose="020F0502020204030204" pitchFamily="34" charset="0"/>
                <a:ea typeface="Calibri" panose="020F0502020204030204" pitchFamily="34" charset="0"/>
                <a:cs typeface="Arial" panose="020B0604020202020204" pitchFamily="34" charset="0"/>
              </a:rPr>
              <a:t>membutuhkan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waktu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kurang</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lebih</a:t>
            </a:r>
            <a:r>
              <a:rPr lang="en-US" sz="2400" dirty="0">
                <a:effectLst/>
                <a:latin typeface="Calibri" panose="020F0502020204030204" pitchFamily="34" charset="0"/>
                <a:ea typeface="Calibri" panose="020F0502020204030204" pitchFamily="34" charset="0"/>
                <a:cs typeface="Arial" panose="020B0604020202020204" pitchFamily="34" charset="0"/>
              </a:rPr>
              <a:t> 1-2 jam. Langkah yang </a:t>
            </a:r>
            <a:r>
              <a:rPr lang="en-US" sz="2400" dirty="0" err="1">
                <a:effectLst/>
                <a:latin typeface="Calibri" panose="020F0502020204030204" pitchFamily="34" charset="0"/>
                <a:ea typeface="Calibri" panose="020F0502020204030204" pitchFamily="34" charset="0"/>
                <a:cs typeface="Arial" panose="020B0604020202020204" pitchFamily="34" charset="0"/>
              </a:rPr>
              <a:t>tepat</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anda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lakukan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terhadap</a:t>
            </a:r>
            <a:r>
              <a:rPr lang="en-US" sz="2400" dirty="0">
                <a:effectLst/>
                <a:latin typeface="Calibri" panose="020F0502020204030204" pitchFamily="34" charset="0"/>
                <a:ea typeface="Calibri" panose="020F0502020204030204" pitchFamily="34" charset="0"/>
                <a:cs typeface="Arial" panose="020B0604020202020204" pitchFamily="34" charset="0"/>
              </a:rPr>
              <a:t> para </a:t>
            </a:r>
            <a:r>
              <a:rPr lang="en-US" sz="2400" dirty="0" err="1">
                <a:effectLst/>
                <a:latin typeface="Calibri" panose="020F0502020204030204" pitchFamily="34" charset="0"/>
                <a:ea typeface="Calibri" panose="020F0502020204030204" pitchFamily="34" charset="0"/>
                <a:cs typeface="Arial" panose="020B0604020202020204" pitchFamily="34" charset="0"/>
              </a:rPr>
              <a:t>pengguna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aplikasi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anda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adalah</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5400" dirty="0"/>
          </a:p>
        </p:txBody>
      </p:sp>
      <p:sp>
        <p:nvSpPr>
          <p:cNvPr id="3" name="Content Placeholder 2">
            <a:extLst>
              <a:ext uri="{FF2B5EF4-FFF2-40B4-BE49-F238E27FC236}">
                <a16:creationId xmlns:a16="http://schemas.microsoft.com/office/drawing/2014/main" id="{A220BA14-9A5F-58EF-5208-65728A69111F}"/>
              </a:ext>
            </a:extLst>
          </p:cNvPr>
          <p:cNvSpPr>
            <a:spLocks noGrp="1"/>
          </p:cNvSpPr>
          <p:nvPr>
            <p:ph idx="1"/>
          </p:nvPr>
        </p:nvSpPr>
        <p:spPr>
          <a:xfrm>
            <a:off x="838200" y="2630657"/>
            <a:ext cx="10515600" cy="3546305"/>
          </a:xfrm>
        </p:spPr>
        <p:txBody>
          <a:bodyPr/>
          <a:lstStyle/>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a. 	</a:t>
            </a:r>
            <a:r>
              <a:rPr lang="en-US" sz="1800" dirty="0" err="1">
                <a:effectLst/>
                <a:latin typeface="Calibri" panose="020F0502020204030204" pitchFamily="34" charset="0"/>
                <a:ea typeface="Calibri" panose="020F0502020204030204" pitchFamily="34" charset="0"/>
                <a:cs typeface="Arial" panose="020B0604020202020204" pitchFamily="34" charset="0"/>
              </a:rPr>
              <a:t>Langsung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melakukan</a:t>
            </a:r>
            <a:r>
              <a:rPr lang="en-US" sz="1800" dirty="0">
                <a:effectLst/>
                <a:latin typeface="Calibri" panose="020F0502020204030204" pitchFamily="34" charset="0"/>
                <a:ea typeface="Calibri" panose="020F0502020204030204" pitchFamily="34" charset="0"/>
                <a:cs typeface="Arial" panose="020B0604020202020204" pitchFamily="34" charset="0"/>
              </a:rPr>
              <a:t> maintenance </a:t>
            </a:r>
            <a:r>
              <a:rPr lang="en-US" sz="1800" dirty="0" err="1">
                <a:effectLst/>
                <a:latin typeface="Calibri" panose="020F0502020204030204" pitchFamily="34" charset="0"/>
                <a:ea typeface="Calibri" panose="020F0502020204030204" pitchFamily="34" charset="0"/>
                <a:cs typeface="Arial" panose="020B0604020202020204" pitchFamily="34" charset="0"/>
              </a:rPr>
              <a:t>tanpa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b. 	</a:t>
            </a:r>
            <a:r>
              <a:rPr lang="en-US" sz="1800" dirty="0" err="1">
                <a:effectLst/>
                <a:latin typeface="Calibri" panose="020F0502020204030204" pitchFamily="34" charset="0"/>
                <a:ea typeface="Calibri" panose="020F0502020204030204" pitchFamily="34" charset="0"/>
                <a:cs typeface="Arial" panose="020B0604020202020204" pitchFamily="34" charset="0"/>
              </a:rPr>
              <a:t>Memberikan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langsung</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saat</a:t>
            </a:r>
            <a:r>
              <a:rPr lang="en-US" sz="1800" dirty="0">
                <a:effectLst/>
                <a:latin typeface="Calibri" panose="020F0502020204030204" pitchFamily="34" charset="0"/>
                <a:ea typeface="Calibri" panose="020F0502020204030204" pitchFamily="34" charset="0"/>
                <a:cs typeface="Arial" panose="020B0604020202020204" pitchFamily="34" charset="0"/>
              </a:rPr>
              <a:t> proses maintenance </a:t>
            </a:r>
            <a:r>
              <a:rPr lang="en-US" sz="1800" dirty="0" err="1">
                <a:effectLst/>
                <a:latin typeface="Calibri" panose="020F0502020204030204" pitchFamily="34" charset="0"/>
                <a:ea typeface="Calibri" panose="020F0502020204030204" pitchFamily="34" charset="0"/>
                <a:cs typeface="Arial" panose="020B0604020202020204" pitchFamily="34" charset="0"/>
              </a:rPr>
              <a:t>mulai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berjalan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c. 	</a:t>
            </a: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baru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dikirimkan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saat</a:t>
            </a:r>
            <a:r>
              <a:rPr lang="en-US" sz="1800" dirty="0">
                <a:effectLst/>
                <a:latin typeface="Calibri" panose="020F0502020204030204" pitchFamily="34" charset="0"/>
                <a:ea typeface="Calibri" panose="020F0502020204030204" pitchFamily="34" charset="0"/>
                <a:cs typeface="Arial" panose="020B0604020202020204" pitchFamily="34" charset="0"/>
              </a:rPr>
              <a:t> proses maintenance </a:t>
            </a:r>
            <a:r>
              <a:rPr lang="en-US" sz="1800" dirty="0" err="1">
                <a:effectLst/>
                <a:latin typeface="Calibri" panose="020F0502020204030204" pitchFamily="34" charset="0"/>
                <a:ea typeface="Calibri" panose="020F0502020204030204" pitchFamily="34" charset="0"/>
                <a:cs typeface="Arial" panose="020B0604020202020204" pitchFamily="34" charset="0"/>
              </a:rPr>
              <a:t>selesai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dilakukan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d. 	</a:t>
            </a:r>
            <a:r>
              <a:rPr lang="en-US" sz="1800" dirty="0" err="1">
                <a:effectLst/>
                <a:latin typeface="Calibri" panose="020F0502020204030204" pitchFamily="34" charset="0"/>
                <a:ea typeface="Calibri" panose="020F0502020204030204" pitchFamily="34" charset="0"/>
                <a:cs typeface="Arial" panose="020B0604020202020204" pitchFamily="34" charset="0"/>
              </a:rPr>
              <a:t>Memberikan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maksimal</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sehari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sebelum</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jadwal</a:t>
            </a:r>
            <a:r>
              <a:rPr lang="en-US" sz="1800" dirty="0">
                <a:effectLst/>
                <a:latin typeface="Calibri" panose="020F0502020204030204" pitchFamily="34" charset="0"/>
                <a:ea typeface="Calibri" panose="020F0502020204030204" pitchFamily="34" charset="0"/>
                <a:cs typeface="Arial" panose="020B0604020202020204" pitchFamily="34" charset="0"/>
              </a:rPr>
              <a:t> maintenance yang </a:t>
            </a:r>
            <a:r>
              <a:rPr lang="en-US" sz="1800" dirty="0" err="1">
                <a:effectLst/>
                <a:latin typeface="Calibri" panose="020F0502020204030204" pitchFamily="34" charset="0"/>
                <a:ea typeface="Calibri" panose="020F0502020204030204" pitchFamily="34" charset="0"/>
                <a:cs typeface="Arial" panose="020B0604020202020204" pitchFamily="34" charset="0"/>
              </a:rPr>
              <a:t>akan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dilakukan</a:t>
            </a:r>
            <a:endParaRPr lang="en-US" dirty="0"/>
          </a:p>
        </p:txBody>
      </p:sp>
    </p:spTree>
    <p:extLst>
      <p:ext uri="{BB962C8B-B14F-4D97-AF65-F5344CB8AC3E}">
        <p14:creationId xmlns:p14="http://schemas.microsoft.com/office/powerpoint/2010/main" val="3244947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05E0-9424-C668-9901-480B12505B74}"/>
              </a:ext>
            </a:extLst>
          </p:cNvPr>
          <p:cNvSpPr>
            <a:spLocks noGrp="1"/>
          </p:cNvSpPr>
          <p:nvPr>
            <p:ph type="title"/>
          </p:nvPr>
        </p:nvSpPr>
        <p:spPr>
          <a:xfrm>
            <a:off x="838200" y="365125"/>
            <a:ext cx="10515600" cy="1815367"/>
          </a:xfrm>
        </p:spPr>
        <p:txBody>
          <a:bodyPr>
            <a:normAutofit/>
          </a:bodyPr>
          <a:lstStyle/>
          <a:p>
            <a:r>
              <a:rPr lang="en-US" sz="2400" dirty="0" err="1">
                <a:effectLst/>
                <a:latin typeface="Calibri" panose="020F0502020204030204" pitchFamily="34" charset="0"/>
                <a:ea typeface="Calibri" panose="020F0502020204030204" pitchFamily="34" charset="0"/>
                <a:cs typeface="Arial" panose="020B0604020202020204" pitchFamily="34" charset="0"/>
              </a:rPr>
              <a:t>Aplikasi</a:t>
            </a:r>
            <a:r>
              <a:rPr lang="en-US" sz="2400" dirty="0">
                <a:effectLst/>
                <a:latin typeface="Calibri" panose="020F0502020204030204" pitchFamily="34" charset="0"/>
                <a:ea typeface="Calibri" panose="020F0502020204030204" pitchFamily="34" charset="0"/>
                <a:cs typeface="Arial" panose="020B0604020202020204" pitchFamily="34" charset="0"/>
              </a:rPr>
              <a:t> web yang </a:t>
            </a:r>
            <a:r>
              <a:rPr lang="en-US" sz="2400" dirty="0" err="1">
                <a:effectLst/>
                <a:latin typeface="Calibri" panose="020F0502020204030204" pitchFamily="34" charset="0"/>
                <a:ea typeface="Calibri" panose="020F0502020204030204" pitchFamily="34" charset="0"/>
                <a:cs typeface="Arial" panose="020B0604020202020204" pitchFamily="34" charset="0"/>
              </a:rPr>
              <a:t>anda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kelola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mengalami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permasalahan</a:t>
            </a:r>
            <a:r>
              <a:rPr lang="en-US" sz="2400" dirty="0">
                <a:effectLst/>
                <a:latin typeface="Calibri" panose="020F0502020204030204" pitchFamily="34" charset="0"/>
                <a:ea typeface="Calibri" panose="020F0502020204030204" pitchFamily="34" charset="0"/>
                <a:cs typeface="Arial" panose="020B0604020202020204" pitchFamily="34" charset="0"/>
              </a:rPr>
              <a:t> dan </a:t>
            </a:r>
            <a:r>
              <a:rPr lang="en-US" sz="2400" dirty="0" err="1">
                <a:effectLst/>
                <a:latin typeface="Calibri" panose="020F0502020204030204" pitchFamily="34" charset="0"/>
                <a:ea typeface="Calibri" panose="020F0502020204030204" pitchFamily="34" charset="0"/>
                <a:cs typeface="Arial" panose="020B0604020202020204" pitchFamily="34" charset="0"/>
              </a:rPr>
              <a:t>membutuhkan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perbaikan</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diprediksi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hanya</a:t>
            </a:r>
            <a:r>
              <a:rPr lang="en-US" sz="2400" dirty="0">
                <a:effectLst/>
                <a:latin typeface="Calibri" panose="020F0502020204030204" pitchFamily="34" charset="0"/>
                <a:ea typeface="Calibri" panose="020F0502020204030204" pitchFamily="34" charset="0"/>
                <a:cs typeface="Arial" panose="020B0604020202020204" pitchFamily="34" charset="0"/>
              </a:rPr>
              <a:t> 30 </a:t>
            </a:r>
            <a:r>
              <a:rPr lang="en-US" sz="2400" dirty="0" err="1">
                <a:effectLst/>
                <a:latin typeface="Calibri" panose="020F0502020204030204" pitchFamily="34" charset="0"/>
                <a:ea typeface="Calibri" panose="020F0502020204030204" pitchFamily="34" charset="0"/>
                <a:cs typeface="Arial" panose="020B0604020202020204" pitchFamily="34" charset="0"/>
              </a:rPr>
              <a:t>menit</a:t>
            </a:r>
            <a:r>
              <a:rPr lang="en-US" sz="2400" dirty="0">
                <a:effectLst/>
                <a:latin typeface="Calibri" panose="020F0502020204030204" pitchFamily="34" charset="0"/>
                <a:ea typeface="Calibri" panose="020F0502020204030204" pitchFamily="34" charset="0"/>
                <a:cs typeface="Arial" panose="020B0604020202020204" pitchFamily="34" charset="0"/>
              </a:rPr>
              <a:t>. Akan </a:t>
            </a:r>
            <a:r>
              <a:rPr lang="en-US" sz="2400" dirty="0" err="1">
                <a:effectLst/>
                <a:latin typeface="Calibri" panose="020F0502020204030204" pitchFamily="34" charset="0"/>
                <a:ea typeface="Calibri" panose="020F0502020204030204" pitchFamily="34" charset="0"/>
                <a:cs typeface="Arial" panose="020B0604020202020204" pitchFamily="34" charset="0"/>
              </a:rPr>
              <a:t>tetapi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dalam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prakteknya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membutuhkan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waktu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hingga</a:t>
            </a:r>
            <a:r>
              <a:rPr lang="en-US" sz="2400" dirty="0">
                <a:effectLst/>
                <a:latin typeface="Calibri" panose="020F0502020204030204" pitchFamily="34" charset="0"/>
                <a:ea typeface="Calibri" panose="020F0502020204030204" pitchFamily="34" charset="0"/>
                <a:cs typeface="Arial" panose="020B0604020202020204" pitchFamily="34" charset="0"/>
              </a:rPr>
              <a:t> 3x </a:t>
            </a:r>
            <a:r>
              <a:rPr lang="en-US" sz="2400" dirty="0" err="1">
                <a:effectLst/>
                <a:latin typeface="Calibri" panose="020F0502020204030204" pitchFamily="34" charset="0"/>
                <a:ea typeface="Calibri" panose="020F0502020204030204" pitchFamily="34" charset="0"/>
                <a:cs typeface="Arial" panose="020B0604020202020204" pitchFamily="34" charset="0"/>
              </a:rPr>
              <a:t>lipat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dari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perkiraan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awal</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Pilih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langkah</a:t>
            </a:r>
            <a:r>
              <a:rPr lang="en-US" sz="2400" dirty="0">
                <a:effectLst/>
                <a:latin typeface="Calibri" panose="020F0502020204030204" pitchFamily="34" charset="0"/>
                <a:ea typeface="Calibri" panose="020F0502020204030204" pitchFamily="34" charset="0"/>
                <a:cs typeface="Arial" panose="020B0604020202020204" pitchFamily="34" charset="0"/>
              </a:rPr>
              <a:t> yang </a:t>
            </a:r>
            <a:r>
              <a:rPr lang="en-US" sz="2400" dirty="0" err="1">
                <a:effectLst/>
                <a:latin typeface="Calibri" panose="020F0502020204030204" pitchFamily="34" charset="0"/>
                <a:ea typeface="Calibri" panose="020F0502020204030204" pitchFamily="34" charset="0"/>
                <a:cs typeface="Arial" panose="020B0604020202020204" pitchFamily="34" charset="0"/>
              </a:rPr>
              <a:t>tepat</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untuk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dilakukan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dengan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kondisi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seperti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ini</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5400" dirty="0"/>
          </a:p>
        </p:txBody>
      </p:sp>
      <p:sp>
        <p:nvSpPr>
          <p:cNvPr id="3" name="Content Placeholder 2">
            <a:extLst>
              <a:ext uri="{FF2B5EF4-FFF2-40B4-BE49-F238E27FC236}">
                <a16:creationId xmlns:a16="http://schemas.microsoft.com/office/drawing/2014/main" id="{E5DE5E9E-3ABE-7A18-30AB-440761B43834}"/>
              </a:ext>
            </a:extLst>
          </p:cNvPr>
          <p:cNvSpPr>
            <a:spLocks noGrp="1"/>
          </p:cNvSpPr>
          <p:nvPr>
            <p:ph idx="1"/>
          </p:nvPr>
        </p:nvSpPr>
        <p:spPr>
          <a:xfrm>
            <a:off x="838200" y="2349305"/>
            <a:ext cx="10515600" cy="3827658"/>
          </a:xfrm>
        </p:spPr>
        <p:txBody>
          <a:bodyPr/>
          <a:lstStyle/>
          <a:p>
            <a:pPr marL="342900" lvl="0" indent="-342900">
              <a:spcAft>
                <a:spcPts val="600"/>
              </a:spcAft>
              <a:buFont typeface="+mj-lt"/>
              <a:buAutoNum type="alphaLcPeriod"/>
            </a:pPr>
            <a:r>
              <a:rPr lang="en-US" sz="1800" dirty="0" err="1">
                <a:effectLst/>
                <a:latin typeface="Calibri" panose="020F0502020204030204" pitchFamily="34" charset="0"/>
                <a:ea typeface="Calibri" panose="020F0502020204030204" pitchFamily="34" charset="0"/>
                <a:cs typeface="Arial" panose="020B0604020202020204" pitchFamily="34" charset="0"/>
              </a:rPr>
              <a:t>Secara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periodik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menginformasikan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pengguna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misalnya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setiap</a:t>
            </a:r>
            <a:r>
              <a:rPr lang="en-US" sz="1800" dirty="0">
                <a:effectLst/>
                <a:latin typeface="Calibri" panose="020F0502020204030204" pitchFamily="34" charset="0"/>
                <a:ea typeface="Calibri" panose="020F0502020204030204" pitchFamily="34" charset="0"/>
                <a:cs typeface="Arial" panose="020B0604020202020204" pitchFamily="34" charset="0"/>
              </a:rPr>
              <a:t> 15 </a:t>
            </a:r>
            <a:r>
              <a:rPr lang="en-US" sz="1800" dirty="0" err="1">
                <a:effectLst/>
                <a:latin typeface="Calibri" panose="020F0502020204030204" pitchFamily="34" charset="0"/>
                <a:ea typeface="Calibri" panose="020F0502020204030204" pitchFamily="34" charset="0"/>
                <a:cs typeface="Arial" panose="020B0604020202020204" pitchFamily="34" charset="0"/>
              </a:rPr>
              <a:t>menit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keterlambatan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baru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tidak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dikirimkan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hingga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permasalahan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tuntas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hanya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dikirimkan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saat</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awal</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terjadinya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permasalahan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err="1">
                <a:effectLst/>
                <a:latin typeface="Calibri" panose="020F0502020204030204" pitchFamily="34" charset="0"/>
                <a:ea typeface="Calibri" panose="020F0502020204030204" pitchFamily="34" charset="0"/>
                <a:cs typeface="Arial" panose="020B0604020202020204" pitchFamily="34" charset="0"/>
              </a:rPr>
              <a:t>Tidak</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perlu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memberikan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notifikasi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apapun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pelanggan</a:t>
            </a:r>
            <a:endParaRPr lang="en-US" dirty="0"/>
          </a:p>
        </p:txBody>
      </p:sp>
    </p:spTree>
    <p:extLst>
      <p:ext uri="{BB962C8B-B14F-4D97-AF65-F5344CB8AC3E}">
        <p14:creationId xmlns:p14="http://schemas.microsoft.com/office/powerpoint/2010/main" val="2422364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C4D7F-4D04-F192-AAC5-FF555D67D33E}"/>
              </a:ext>
            </a:extLst>
          </p:cNvPr>
          <p:cNvSpPr>
            <a:spLocks noGrp="1"/>
          </p:cNvSpPr>
          <p:nvPr>
            <p:ph type="title"/>
          </p:nvPr>
        </p:nvSpPr>
        <p:spPr/>
        <p:txBody>
          <a:bodyPr>
            <a:normAutofit fontScale="90000"/>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Saat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terjadi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permasalahan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terdapat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mekanisme</a:t>
            </a:r>
            <a:r>
              <a:rPr lang="en-US" sz="3200" dirty="0">
                <a:effectLst/>
                <a:latin typeface="Calibri" panose="020F0502020204030204" pitchFamily="34" charset="0"/>
                <a:ea typeface="Calibri" panose="020F0502020204030204" pitchFamily="34" charset="0"/>
                <a:cs typeface="Arial" panose="020B0604020202020204" pitchFamily="34" charset="0"/>
              </a:rPr>
              <a:t> graceful failure, </a:t>
            </a:r>
            <a:r>
              <a:rPr lang="en-US" sz="3200" dirty="0" err="1">
                <a:effectLst/>
                <a:latin typeface="Calibri" panose="020F0502020204030204" pitchFamily="34" charset="0"/>
                <a:ea typeface="Calibri" panose="020F0502020204030204" pitchFamily="34" charset="0"/>
                <a:cs typeface="Arial" panose="020B0604020202020204" pitchFamily="34" charset="0"/>
              </a:rPr>
              <a:t>dari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pilihan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berikut</a:t>
            </a:r>
            <a:r>
              <a:rPr lang="en-US" sz="3200" dirty="0">
                <a:effectLst/>
                <a:latin typeface="Calibri" panose="020F0502020204030204" pitchFamily="34" charset="0"/>
                <a:ea typeface="Calibri" panose="020F0502020204030204" pitchFamily="34" charset="0"/>
                <a:cs typeface="Arial" panose="020B0604020202020204" pitchFamily="34" charset="0"/>
              </a:rPr>
              <a:t> yang </a:t>
            </a:r>
            <a:r>
              <a:rPr lang="en-US" sz="3200" dirty="0" err="1">
                <a:effectLst/>
                <a:latin typeface="Calibri" panose="020F0502020204030204" pitchFamily="34" charset="0"/>
                <a:ea typeface="Calibri" panose="020F0502020204030204" pitchFamily="34" charset="0"/>
                <a:cs typeface="Arial" panose="020B0604020202020204" pitchFamily="34" charset="0"/>
              </a:rPr>
              <a:t>benar</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dalam</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menjelaskan</a:t>
            </a:r>
            <a:r>
              <a:rPr lang="en-US" sz="3200" dirty="0">
                <a:effectLst/>
                <a:latin typeface="Calibri" panose="020F0502020204030204" pitchFamily="34" charset="0"/>
                <a:ea typeface="Calibri" panose="020F0502020204030204" pitchFamily="34" charset="0"/>
                <a:cs typeface="Arial" panose="020B0604020202020204" pitchFamily="34" charset="0"/>
              </a:rPr>
              <a:t> graceful failure </a:t>
            </a:r>
            <a:r>
              <a:rPr lang="en-US" sz="3200" dirty="0" err="1">
                <a:effectLst/>
                <a:latin typeface="Calibri" panose="020F0502020204030204" pitchFamily="34" charset="0"/>
                <a:ea typeface="Calibri" panose="020F0502020204030204" pitchFamily="34" charset="0"/>
                <a:cs typeface="Arial" panose="020B0604020202020204" pitchFamily="34" charset="0"/>
              </a:rPr>
              <a:t>adalah</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US" sz="6600" dirty="0"/>
          </a:p>
        </p:txBody>
      </p:sp>
      <p:sp>
        <p:nvSpPr>
          <p:cNvPr id="3" name="Content Placeholder 2">
            <a:extLst>
              <a:ext uri="{FF2B5EF4-FFF2-40B4-BE49-F238E27FC236}">
                <a16:creationId xmlns:a16="http://schemas.microsoft.com/office/drawing/2014/main" id="{9D6B2EF4-90B4-2694-33EF-3DE38352701C}"/>
              </a:ext>
            </a:extLst>
          </p:cNvPr>
          <p:cNvSpPr>
            <a:spLocks noGrp="1"/>
          </p:cNvSpPr>
          <p:nvPr>
            <p:ph idx="1"/>
          </p:nvPr>
        </p:nvSpPr>
        <p:spPr/>
        <p:txBody>
          <a:bodyPr/>
          <a:lstStyle/>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a. 	</a:t>
            </a:r>
            <a:r>
              <a:rPr lang="en-US" sz="1800" dirty="0" err="1">
                <a:effectLst/>
                <a:latin typeface="Calibri" panose="020F0502020204030204" pitchFamily="34" charset="0"/>
                <a:ea typeface="Calibri" panose="020F0502020204030204" pitchFamily="34" charset="0"/>
                <a:cs typeface="Arial" panose="020B0604020202020204" pitchFamily="34" charset="0"/>
              </a:rPr>
              <a:t>Permasalahan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muncul</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secara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perlahan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b. 	</a:t>
            </a:r>
            <a:r>
              <a:rPr lang="en-US" sz="1800" dirty="0" err="1">
                <a:effectLst/>
                <a:latin typeface="Calibri" panose="020F0502020204030204" pitchFamily="34" charset="0"/>
                <a:ea typeface="Calibri" panose="020F0502020204030204" pitchFamily="34" charset="0"/>
                <a:cs typeface="Arial" panose="020B0604020202020204" pitchFamily="34" charset="0"/>
              </a:rPr>
              <a:t>menangani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permasalahan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secara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perlahan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83540" indent="-179705">
              <a:spcAft>
                <a:spcPts val="600"/>
              </a:spcAft>
            </a:pPr>
            <a:r>
              <a:rPr lang="en-US" sz="1800" dirty="0">
                <a:effectLst/>
                <a:latin typeface="Calibri" panose="020F0502020204030204" pitchFamily="34" charset="0"/>
                <a:ea typeface="Calibri" panose="020F0502020204030204" pitchFamily="34" charset="0"/>
                <a:cs typeface="Arial" panose="020B0604020202020204" pitchFamily="34" charset="0"/>
              </a:rPr>
              <a:t>c. 	</a:t>
            </a:r>
            <a:r>
              <a:rPr lang="en-US" sz="1800" dirty="0" err="1">
                <a:effectLst/>
                <a:latin typeface="Calibri" panose="020F0502020204030204" pitchFamily="34" charset="0"/>
                <a:ea typeface="Calibri" panose="020F0502020204030204" pitchFamily="34" charset="0"/>
                <a:cs typeface="Arial" panose="020B0604020202020204" pitchFamily="34" charset="0"/>
              </a:rPr>
              <a:t>Secara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perlahan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masalah</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mulai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tertangani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d. 	</a:t>
            </a:r>
            <a:r>
              <a:rPr lang="en-US" sz="1800" dirty="0" err="1">
                <a:effectLst/>
                <a:latin typeface="Calibri" panose="020F0502020204030204" pitchFamily="34" charset="0"/>
                <a:ea typeface="Calibri" panose="020F0502020204030204" pitchFamily="34" charset="0"/>
                <a:cs typeface="Arial" panose="020B0604020202020204" pitchFamily="34" charset="0"/>
              </a:rPr>
              <a:t>Mekanisme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dimana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aplikasi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tetap</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berjalan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dengan</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limitasi</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tertentu</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karena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ada</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err="1">
                <a:effectLst/>
                <a:latin typeface="Calibri" panose="020F0502020204030204" pitchFamily="34" charset="0"/>
                <a:ea typeface="Calibri" panose="020F0502020204030204" pitchFamily="34" charset="0"/>
                <a:cs typeface="Arial" panose="020B0604020202020204" pitchFamily="34" charset="0"/>
              </a:rPr>
              <a:t>permasalahan</a:t>
            </a:r>
            <a:endParaRPr lang="en-US" dirty="0"/>
          </a:p>
        </p:txBody>
      </p:sp>
    </p:spTree>
    <p:extLst>
      <p:ext uri="{BB962C8B-B14F-4D97-AF65-F5344CB8AC3E}">
        <p14:creationId xmlns:p14="http://schemas.microsoft.com/office/powerpoint/2010/main" val="38062949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3C1EE-2FE8-663C-7428-86D2E54A2A19}"/>
              </a:ext>
            </a:extLst>
          </p:cNvPr>
          <p:cNvSpPr>
            <a:spLocks noGrp="1"/>
          </p:cNvSpPr>
          <p:nvPr>
            <p:ph type="title"/>
          </p:nvPr>
        </p:nvSpPr>
        <p:spPr/>
        <p:txBody>
          <a:bodyPr>
            <a:norm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Pada framework yang </a:t>
            </a:r>
            <a:r>
              <a:rPr lang="en-US" sz="2800" dirty="0" err="1">
                <a:effectLst/>
                <a:latin typeface="Calibri" panose="020F0502020204030204" pitchFamily="34" charset="0"/>
                <a:ea typeface="Calibri" panose="020F0502020204030204" pitchFamily="34" charset="0"/>
                <a:cs typeface="Arial" panose="020B0604020202020204" pitchFamily="34" charset="0"/>
              </a:rPr>
              <a:t>banyak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digunakan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saat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banyak</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mengadopsi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konsep</a:t>
            </a:r>
            <a:r>
              <a:rPr lang="en-US" sz="2800" dirty="0">
                <a:effectLst/>
                <a:latin typeface="Calibri" panose="020F0502020204030204" pitchFamily="34" charset="0"/>
                <a:ea typeface="Calibri" panose="020F0502020204030204" pitchFamily="34" charset="0"/>
                <a:cs typeface="Arial" panose="020B0604020202020204" pitchFamily="34" charset="0"/>
              </a:rPr>
              <a:t> MVC. </a:t>
            </a:r>
            <a:r>
              <a:rPr lang="en-US" sz="2800" dirty="0" err="1">
                <a:effectLst/>
                <a:latin typeface="Calibri" panose="020F0502020204030204" pitchFamily="34" charset="0"/>
                <a:ea typeface="Calibri" panose="020F0502020204030204" pitchFamily="34" charset="0"/>
                <a:cs typeface="Arial" panose="020B0604020202020204" pitchFamily="34" charset="0"/>
              </a:rPr>
              <a:t>Konsep</a:t>
            </a:r>
            <a:r>
              <a:rPr lang="en-US" sz="2800" dirty="0">
                <a:effectLst/>
                <a:latin typeface="Calibri" panose="020F0502020204030204" pitchFamily="34" charset="0"/>
                <a:ea typeface="Calibri" panose="020F0502020204030204" pitchFamily="34" charset="0"/>
                <a:cs typeface="Arial" panose="020B0604020202020204" pitchFamily="34" charset="0"/>
              </a:rPr>
              <a:t> MVC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merupakan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kepanjangan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dari</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432A7B14-8854-3E1C-5077-27CD84F7BDBB}"/>
              </a:ext>
            </a:extLst>
          </p:cNvPr>
          <p:cNvSpPr>
            <a:spLocks noGrp="1"/>
          </p:cNvSpPr>
          <p:nvPr>
            <p:ph idx="1"/>
          </p:nvPr>
        </p:nvSpPr>
        <p:spPr/>
        <p:txBody>
          <a:bodyPr/>
          <a:lstStyle/>
          <a:p>
            <a:pPr marL="342900" lvl="0" indent="-342900">
              <a:spcAft>
                <a:spcPts val="600"/>
              </a:spcAft>
              <a:buFont typeface="+mj-lt"/>
              <a:buAutoNum type="alphaLcPeriod"/>
            </a:pPr>
            <a:r>
              <a:rPr lang="en-US" sz="1800" dirty="0">
                <a:effectLst/>
                <a:latin typeface="Calibri" panose="020F0502020204030204" pitchFamily="34" charset="0"/>
                <a:ea typeface="Calibri" panose="020F0502020204030204" pitchFamily="34" charset="0"/>
                <a:cs typeface="Arial" panose="020B0604020202020204" pitchFamily="34" charset="0"/>
              </a:rPr>
              <a:t>Model View Controller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1800" dirty="0">
                <a:effectLst/>
                <a:latin typeface="Calibri" panose="020F0502020204030204" pitchFamily="34" charset="0"/>
                <a:ea typeface="Calibri" panose="020F0502020204030204" pitchFamily="34" charset="0"/>
                <a:cs typeface="Arial" panose="020B0604020202020204" pitchFamily="34" charset="0"/>
              </a:rPr>
              <a:t>Model Visual Controller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1800" dirty="0">
                <a:effectLst/>
                <a:latin typeface="Calibri" panose="020F0502020204030204" pitchFamily="34" charset="0"/>
                <a:ea typeface="Calibri" panose="020F0502020204030204" pitchFamily="34" charset="0"/>
                <a:cs typeface="Arial" panose="020B0604020202020204" pitchFamily="34" charset="0"/>
              </a:rPr>
              <a:t>Modul Visual Controller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Arial" panose="020B0604020202020204" pitchFamily="34" charset="0"/>
              </a:rPr>
              <a:t>Module View Controller</a:t>
            </a:r>
            <a:endParaRPr lang="en-US" dirty="0"/>
          </a:p>
        </p:txBody>
      </p:sp>
    </p:spTree>
    <p:extLst>
      <p:ext uri="{BB962C8B-B14F-4D97-AF65-F5344CB8AC3E}">
        <p14:creationId xmlns:p14="http://schemas.microsoft.com/office/powerpoint/2010/main" val="3574710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066B1-8285-F551-3994-8656F0097C3C}"/>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Berikut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pertimbangan</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tepat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dalam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menentukan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menggunakan</a:t>
            </a:r>
            <a:r>
              <a:rPr lang="en-US" sz="2800" dirty="0">
                <a:effectLst/>
                <a:latin typeface="Calibri" panose="020F0502020204030204" pitchFamily="34" charset="0"/>
                <a:ea typeface="Calibri" panose="020F0502020204030204" pitchFamily="34" charset="0"/>
                <a:cs typeface="Arial" panose="020B0604020202020204" pitchFamily="34" charset="0"/>
              </a:rPr>
              <a:t> framework </a:t>
            </a:r>
            <a:r>
              <a:rPr lang="en-US" sz="2800" dirty="0" err="1">
                <a:effectLst/>
                <a:latin typeface="Calibri" panose="020F0502020204030204" pitchFamily="34" charset="0"/>
                <a:ea typeface="Calibri" panose="020F0502020204030204" pitchFamily="34" charset="0"/>
                <a:cs typeface="Arial" panose="020B0604020202020204" pitchFamily="34" charset="0"/>
              </a:rPr>
              <a:t>atau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tidak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kecuali</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03C54019-22FE-A025-5638-0B6F65B54E72}"/>
              </a:ext>
            </a:extLst>
          </p:cNvPr>
          <p:cNvSpPr>
            <a:spLocks noGrp="1"/>
          </p:cNvSpPr>
          <p:nvPr>
            <p:ph idx="1"/>
          </p:nvPr>
        </p:nvSpPr>
        <p:spPr/>
        <p:txBody>
          <a:bodyPr>
            <a:normAutofit/>
          </a:bodyPr>
          <a:lstStyle/>
          <a:p>
            <a:pPr marL="34290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Mudah</a:t>
            </a:r>
            <a:r>
              <a:rPr lang="en-US" dirty="0">
                <a:effectLst/>
                <a:latin typeface="Calibri" panose="020F0502020204030204" pitchFamily="34" charset="0"/>
                <a:ea typeface="Calibri" panose="020F0502020204030204" pitchFamily="34" charset="0"/>
                <a:cs typeface="Arial" panose="020B0604020202020204" pitchFamily="34" charset="0"/>
              </a:rPr>
              <a:t> dan </a:t>
            </a:r>
            <a:r>
              <a:rPr lang="en-US" dirty="0" err="1">
                <a:effectLst/>
                <a:latin typeface="Calibri" panose="020F0502020204030204" pitchFamily="34" charset="0"/>
                <a:ea typeface="Calibri" panose="020F0502020204030204" pitchFamily="34" charset="0"/>
                <a:cs typeface="Arial" panose="020B0604020202020204" pitchFamily="34" charset="0"/>
              </a:rPr>
              <a:t>dokumentasi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lengkap</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Lisensi</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Komunitas</a:t>
            </a:r>
            <a:r>
              <a:rPr lang="en-US" dirty="0">
                <a:effectLst/>
                <a:latin typeface="Calibri" panose="020F0502020204030204" pitchFamily="34" charset="0"/>
                <a:ea typeface="Calibri" panose="020F0502020204030204" pitchFamily="34" charset="0"/>
                <a:cs typeface="Arial" panose="020B0604020202020204" pitchFamily="34" charset="0"/>
              </a:rPr>
              <a:t> yang </a:t>
            </a:r>
            <a:r>
              <a:rPr lang="en-US" dirty="0" err="1">
                <a:effectLst/>
                <a:latin typeface="Calibri" panose="020F0502020204030204" pitchFamily="34" charset="0"/>
                <a:ea typeface="Calibri" panose="020F0502020204030204" pitchFamily="34" charset="0"/>
                <a:cs typeface="Arial" panose="020B0604020202020204" pitchFamily="34" charset="0"/>
              </a:rPr>
              <a:t>besar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Membutuhkan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waktu</a:t>
            </a:r>
            <a:r>
              <a:rPr lang="en-US" dirty="0">
                <a:effectLst/>
                <a:latin typeface="Calibri" panose="020F0502020204030204" pitchFamily="34" charset="0"/>
                <a:ea typeface="Calibri" panose="020F0502020204030204" pitchFamily="34" charset="0"/>
                <a:cs typeface="Arial" panose="020B0604020202020204" pitchFamily="34" charset="0"/>
              </a:rPr>
              <a:t> yang lama </a:t>
            </a:r>
            <a:r>
              <a:rPr lang="en-US" dirty="0" err="1">
                <a:effectLst/>
                <a:latin typeface="Calibri" panose="020F0502020204030204" pitchFamily="34" charset="0"/>
                <a:ea typeface="Calibri" panose="020F0502020204030204" pitchFamily="34" charset="0"/>
                <a:cs typeface="Arial" panose="020B0604020202020204" pitchFamily="34" charset="0"/>
              </a:rPr>
              <a:t>untuk</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mempelajari</a:t>
            </a:r>
            <a:endParaRPr lang="en-US" sz="4000" dirty="0"/>
          </a:p>
        </p:txBody>
      </p:sp>
    </p:spTree>
    <p:extLst>
      <p:ext uri="{BB962C8B-B14F-4D97-AF65-F5344CB8AC3E}">
        <p14:creationId xmlns:p14="http://schemas.microsoft.com/office/powerpoint/2010/main" val="2087840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C169-BF3E-65C3-5A3A-9F50E75C3CEB}"/>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Dalam</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arsitektur</a:t>
            </a:r>
            <a:r>
              <a:rPr lang="en-US" sz="3200" dirty="0">
                <a:effectLst/>
                <a:latin typeface="Calibri" panose="020F0502020204030204" pitchFamily="34" charset="0"/>
                <a:ea typeface="Calibri" panose="020F0502020204030204" pitchFamily="34" charset="0"/>
                <a:cs typeface="Arial" panose="020B0604020202020204" pitchFamily="34" charset="0"/>
              </a:rPr>
              <a:t> framework yang </a:t>
            </a:r>
            <a:r>
              <a:rPr lang="en-US" sz="3200" dirty="0" err="1">
                <a:effectLst/>
                <a:latin typeface="Calibri" panose="020F0502020204030204" pitchFamily="34" charset="0"/>
                <a:ea typeface="Calibri" panose="020F0502020204030204" pitchFamily="34" charset="0"/>
                <a:cs typeface="Arial" panose="020B0604020202020204" pitchFamily="34" charset="0"/>
              </a:rPr>
              <a:t>menggunakan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konsep</a:t>
            </a:r>
            <a:r>
              <a:rPr lang="en-US" sz="3200" dirty="0">
                <a:effectLst/>
                <a:latin typeface="Calibri" panose="020F0502020204030204" pitchFamily="34" charset="0"/>
                <a:ea typeface="Calibri" panose="020F0502020204030204" pitchFamily="34" charset="0"/>
                <a:cs typeface="Arial" panose="020B0604020202020204" pitchFamily="34" charset="0"/>
              </a:rPr>
              <a:t> MVC, </a:t>
            </a:r>
            <a:r>
              <a:rPr lang="en-US" sz="3200" dirty="0" err="1">
                <a:effectLst/>
                <a:latin typeface="Calibri" panose="020F0502020204030204" pitchFamily="34" charset="0"/>
                <a:ea typeface="Calibri" panose="020F0502020204030204" pitchFamily="34" charset="0"/>
                <a:cs typeface="Arial" panose="020B0604020202020204" pitchFamily="34" charset="0"/>
              </a:rPr>
              <a:t>bagian</a:t>
            </a:r>
            <a:r>
              <a:rPr lang="en-US" sz="3200" dirty="0">
                <a:effectLst/>
                <a:latin typeface="Calibri" panose="020F0502020204030204" pitchFamily="34" charset="0"/>
                <a:ea typeface="Calibri" panose="020F0502020204030204" pitchFamily="34" charset="0"/>
                <a:cs typeface="Arial" panose="020B0604020202020204" pitchFamily="34" charset="0"/>
              </a:rPr>
              <a:t> yang </a:t>
            </a:r>
            <a:r>
              <a:rPr lang="en-US" sz="3200" dirty="0" err="1">
                <a:effectLst/>
                <a:latin typeface="Calibri" panose="020F0502020204030204" pitchFamily="34" charset="0"/>
                <a:ea typeface="Calibri" panose="020F0502020204030204" pitchFamily="34" charset="0"/>
                <a:cs typeface="Arial" panose="020B0604020202020204" pitchFamily="34" charset="0"/>
              </a:rPr>
              <a:t>bertugas</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menangani</a:t>
            </a:r>
            <a:r>
              <a:rPr lang="en-US" sz="3200" dirty="0">
                <a:effectLst/>
                <a:latin typeface="Calibri" panose="020F0502020204030204" pitchFamily="34" charset="0"/>
                <a:ea typeface="Calibri" panose="020F0502020204030204" pitchFamily="34" charset="0"/>
                <a:cs typeface="Arial" panose="020B0604020202020204" pitchFamily="34" charset="0"/>
              </a:rPr>
              <a:t> request </a:t>
            </a:r>
            <a:r>
              <a:rPr lang="en-US" sz="3200" dirty="0" err="1">
                <a:effectLst/>
                <a:latin typeface="Calibri" panose="020F0502020204030204" pitchFamily="34" charset="0"/>
                <a:ea typeface="Calibri" panose="020F0502020204030204" pitchFamily="34" charset="0"/>
                <a:cs typeface="Arial" panose="020B0604020202020204" pitchFamily="34" charset="0"/>
              </a:rPr>
              <a:t>dari</a:t>
            </a:r>
            <a:r>
              <a:rPr lang="en-US" sz="3200" dirty="0">
                <a:effectLst/>
                <a:latin typeface="Calibri" panose="020F0502020204030204" pitchFamily="34" charset="0"/>
                <a:ea typeface="Calibri" panose="020F0502020204030204" pitchFamily="34" charset="0"/>
                <a:cs typeface="Arial" panose="020B0604020202020204" pitchFamily="34" charset="0"/>
              </a:rPr>
              <a:t> client </a:t>
            </a:r>
            <a:r>
              <a:rPr lang="en-US" sz="3200" dirty="0" err="1">
                <a:effectLst/>
                <a:latin typeface="Calibri" panose="020F0502020204030204" pitchFamily="34" charset="0"/>
                <a:ea typeface="Calibri" panose="020F0502020204030204" pitchFamily="34" charset="0"/>
                <a:cs typeface="Arial" panose="020B0604020202020204" pitchFamily="34" charset="0"/>
              </a:rPr>
              <a:t>adalah</a:t>
            </a:r>
            <a:endParaRPr lang="en-US" sz="6600" dirty="0"/>
          </a:p>
        </p:txBody>
      </p:sp>
      <p:sp>
        <p:nvSpPr>
          <p:cNvPr id="3" name="Content Placeholder 2">
            <a:extLst>
              <a:ext uri="{FF2B5EF4-FFF2-40B4-BE49-F238E27FC236}">
                <a16:creationId xmlns:a16="http://schemas.microsoft.com/office/drawing/2014/main" id="{B0AEB7D7-75C4-7983-853B-ED13DCFD8880}"/>
              </a:ext>
            </a:extLst>
          </p:cNvPr>
          <p:cNvSpPr>
            <a:spLocks noGrp="1"/>
          </p:cNvSpPr>
          <p:nvPr>
            <p:ph idx="1"/>
          </p:nvPr>
        </p:nvSpPr>
        <p:spPr/>
        <p:txBody>
          <a:bodyPr>
            <a:normAutofit/>
          </a:bodyPr>
          <a:lstStyle/>
          <a:p>
            <a:pPr marL="342900" lvl="0" indent="-342900">
              <a:spcAft>
                <a:spcPts val="600"/>
              </a:spcAft>
              <a:buFont typeface="+mj-lt"/>
              <a:buAutoNum type="alphaLcPeriod"/>
            </a:pPr>
            <a:r>
              <a:rPr lang="en-US" sz="4000" dirty="0">
                <a:effectLst/>
                <a:latin typeface="Calibri" panose="020F0502020204030204" pitchFamily="34" charset="0"/>
                <a:ea typeface="Calibri" panose="020F0502020204030204" pitchFamily="34" charset="0"/>
                <a:cs typeface="Arial" panose="020B0604020202020204" pitchFamily="34" charset="0"/>
              </a:rPr>
              <a:t>Controller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4000" dirty="0">
                <a:effectLst/>
                <a:latin typeface="Calibri" panose="020F0502020204030204" pitchFamily="34" charset="0"/>
                <a:ea typeface="Calibri" panose="020F0502020204030204" pitchFamily="34" charset="0"/>
                <a:cs typeface="Arial" panose="020B0604020202020204" pitchFamily="34" charset="0"/>
              </a:rPr>
              <a:t>View</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4000" dirty="0">
                <a:effectLst/>
                <a:latin typeface="Calibri" panose="020F0502020204030204" pitchFamily="34" charset="0"/>
                <a:ea typeface="Calibri" panose="020F0502020204030204" pitchFamily="34" charset="0"/>
                <a:cs typeface="Arial" panose="020B0604020202020204" pitchFamily="34" charset="0"/>
              </a:rPr>
              <a:t>Visual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4000" dirty="0">
                <a:effectLst/>
                <a:latin typeface="Calibri" panose="020F0502020204030204" pitchFamily="34" charset="0"/>
                <a:ea typeface="Calibri" panose="020F0502020204030204" pitchFamily="34" charset="0"/>
                <a:cs typeface="Arial" panose="020B0604020202020204" pitchFamily="34" charset="0"/>
              </a:rPr>
              <a:t>Module</a:t>
            </a:r>
            <a:endParaRPr lang="en-US" sz="5400" dirty="0"/>
          </a:p>
        </p:txBody>
      </p:sp>
    </p:spTree>
    <p:extLst>
      <p:ext uri="{BB962C8B-B14F-4D97-AF65-F5344CB8AC3E}">
        <p14:creationId xmlns:p14="http://schemas.microsoft.com/office/powerpoint/2010/main" val="2964797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DE87-F5C9-5C95-BB89-6F3556742B9C}"/>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Dalam</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arsitektur</a:t>
            </a:r>
            <a:r>
              <a:rPr lang="en-US" sz="3200" dirty="0">
                <a:effectLst/>
                <a:latin typeface="Calibri" panose="020F0502020204030204" pitchFamily="34" charset="0"/>
                <a:ea typeface="Calibri" panose="020F0502020204030204" pitchFamily="34" charset="0"/>
                <a:cs typeface="Arial" panose="020B0604020202020204" pitchFamily="34" charset="0"/>
              </a:rPr>
              <a:t> framework yang </a:t>
            </a:r>
            <a:r>
              <a:rPr lang="en-US" sz="3200" dirty="0" err="1">
                <a:effectLst/>
                <a:latin typeface="Calibri" panose="020F0502020204030204" pitchFamily="34" charset="0"/>
                <a:ea typeface="Calibri" panose="020F0502020204030204" pitchFamily="34" charset="0"/>
                <a:cs typeface="Arial" panose="020B0604020202020204" pitchFamily="34" charset="0"/>
              </a:rPr>
              <a:t>menggunakan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konsep</a:t>
            </a:r>
            <a:r>
              <a:rPr lang="en-US" sz="3200" dirty="0">
                <a:effectLst/>
                <a:latin typeface="Calibri" panose="020F0502020204030204" pitchFamily="34" charset="0"/>
                <a:ea typeface="Calibri" panose="020F0502020204030204" pitchFamily="34" charset="0"/>
                <a:cs typeface="Arial" panose="020B0604020202020204" pitchFamily="34" charset="0"/>
              </a:rPr>
              <a:t> MVC, </a:t>
            </a:r>
            <a:r>
              <a:rPr lang="en-US" sz="3200" dirty="0" err="1">
                <a:effectLst/>
                <a:latin typeface="Calibri" panose="020F0502020204030204" pitchFamily="34" charset="0"/>
                <a:ea typeface="Calibri" panose="020F0502020204030204" pitchFamily="34" charset="0"/>
                <a:cs typeface="Arial" panose="020B0604020202020204" pitchFamily="34" charset="0"/>
              </a:rPr>
              <a:t>bagian</a:t>
            </a:r>
            <a:r>
              <a:rPr lang="en-US" sz="3200" dirty="0">
                <a:effectLst/>
                <a:latin typeface="Calibri" panose="020F0502020204030204" pitchFamily="34" charset="0"/>
                <a:ea typeface="Calibri" panose="020F0502020204030204" pitchFamily="34" charset="0"/>
                <a:cs typeface="Arial" panose="020B0604020202020204" pitchFamily="34" charset="0"/>
              </a:rPr>
              <a:t> yang </a:t>
            </a:r>
            <a:r>
              <a:rPr lang="en-US" sz="3200" dirty="0" err="1">
                <a:effectLst/>
                <a:latin typeface="Calibri" panose="020F0502020204030204" pitchFamily="34" charset="0"/>
                <a:ea typeface="Calibri" panose="020F0502020204030204" pitchFamily="34" charset="0"/>
                <a:cs typeface="Arial" panose="020B0604020202020204" pitchFamily="34" charset="0"/>
              </a:rPr>
              <a:t>bertugas</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menangani</a:t>
            </a:r>
            <a:r>
              <a:rPr lang="en-US" sz="3200" dirty="0">
                <a:effectLst/>
                <a:latin typeface="Calibri" panose="020F0502020204030204" pitchFamily="34" charset="0"/>
                <a:ea typeface="Calibri" panose="020F0502020204030204" pitchFamily="34" charset="0"/>
                <a:cs typeface="Arial" panose="020B0604020202020204" pitchFamily="34" charset="0"/>
              </a:rPr>
              <a:t> data </a:t>
            </a:r>
            <a:r>
              <a:rPr lang="en-US" sz="3200" dirty="0" err="1">
                <a:effectLst/>
                <a:latin typeface="Calibri" panose="020F0502020204030204" pitchFamily="34" charset="0"/>
                <a:ea typeface="Calibri" panose="020F0502020204030204" pitchFamily="34" charset="0"/>
                <a:cs typeface="Arial" panose="020B0604020202020204" pitchFamily="34" charset="0"/>
              </a:rPr>
              <a:t>dari</a:t>
            </a:r>
            <a:r>
              <a:rPr lang="en-US" sz="3200" dirty="0">
                <a:effectLst/>
                <a:latin typeface="Calibri" panose="020F0502020204030204" pitchFamily="34" charset="0"/>
                <a:ea typeface="Calibri" panose="020F0502020204030204" pitchFamily="34" charset="0"/>
                <a:cs typeface="Arial" panose="020B0604020202020204" pitchFamily="34" charset="0"/>
              </a:rPr>
              <a:t> database </a:t>
            </a:r>
            <a:r>
              <a:rPr lang="en-US" sz="3200" dirty="0" err="1">
                <a:effectLst/>
                <a:latin typeface="Calibri" panose="020F0502020204030204" pitchFamily="34" charset="0"/>
                <a:ea typeface="Calibri" panose="020F0502020204030204" pitchFamily="34" charset="0"/>
                <a:cs typeface="Arial" panose="020B0604020202020204" pitchFamily="34" charset="0"/>
              </a:rPr>
              <a:t>adalah</a:t>
            </a:r>
            <a:endParaRPr lang="en-US" sz="6600" dirty="0"/>
          </a:p>
        </p:txBody>
      </p:sp>
      <p:sp>
        <p:nvSpPr>
          <p:cNvPr id="3" name="Content Placeholder 2">
            <a:extLst>
              <a:ext uri="{FF2B5EF4-FFF2-40B4-BE49-F238E27FC236}">
                <a16:creationId xmlns:a16="http://schemas.microsoft.com/office/drawing/2014/main" id="{D1DC6B64-CCFE-C5AB-CE92-00E01A6DEA65}"/>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Module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Model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Visual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Controller</a:t>
            </a:r>
            <a:endParaRPr lang="en-US" sz="4000" dirty="0"/>
          </a:p>
        </p:txBody>
      </p:sp>
    </p:spTree>
    <p:extLst>
      <p:ext uri="{BB962C8B-B14F-4D97-AF65-F5344CB8AC3E}">
        <p14:creationId xmlns:p14="http://schemas.microsoft.com/office/powerpoint/2010/main" val="188043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677C-DA38-2A50-360E-4B5011A23A0F}"/>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Sebelum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membuat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pada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r>
              <a:rPr lang="en-US" sz="2800" dirty="0">
                <a:effectLst/>
                <a:latin typeface="Calibri" panose="020F0502020204030204" pitchFamily="34" charset="0"/>
                <a:ea typeface="Calibri" panose="020F0502020204030204" pitchFamily="34" charset="0"/>
                <a:cs typeface="Arial" panose="020B0604020202020204" pitchFamily="34" charset="0"/>
              </a:rPr>
              <a:t>, salah </a:t>
            </a:r>
            <a:r>
              <a:rPr lang="en-US" sz="2800" dirty="0" err="1">
                <a:effectLst/>
                <a:latin typeface="Calibri" panose="020F0502020204030204" pitchFamily="34" charset="0"/>
                <a:ea typeface="Calibri" panose="020F0502020204030204" pitchFamily="34" charset="0"/>
                <a:cs typeface="Arial" panose="020B0604020202020204" pitchFamily="34" charset="0"/>
              </a:rPr>
              <a:t>satu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tahapannya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perlu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mengetahui</a:t>
            </a:r>
            <a:r>
              <a:rPr lang="en-US" sz="2800" dirty="0">
                <a:effectLst/>
                <a:latin typeface="Calibri" panose="020F0502020204030204" pitchFamily="34" charset="0"/>
                <a:ea typeface="Calibri" panose="020F0502020204030204" pitchFamily="34" charset="0"/>
                <a:cs typeface="Arial" panose="020B0604020202020204" pitchFamily="34" charset="0"/>
              </a:rPr>
              <a:t> detail </a:t>
            </a:r>
            <a:r>
              <a:rPr lang="en-US" sz="2800" dirty="0" err="1">
                <a:effectLst/>
                <a:latin typeface="Calibri" panose="020F0502020204030204" pitchFamily="34" charset="0"/>
                <a:ea typeface="Calibri" panose="020F0502020204030204" pitchFamily="34" charset="0"/>
                <a:cs typeface="Arial" panose="020B0604020202020204" pitchFamily="34" charset="0"/>
              </a:rPr>
              <a:t>fitur</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dimiliki</a:t>
            </a:r>
            <a:r>
              <a:rPr lang="en-US" sz="2800" dirty="0">
                <a:effectLst/>
                <a:latin typeface="Calibri" panose="020F0502020204030204" pitchFamily="34" charset="0"/>
                <a:ea typeface="Calibri" panose="020F0502020204030204" pitchFamily="34" charset="0"/>
                <a:cs typeface="Arial" panose="020B0604020202020204" pitchFamily="34" charset="0"/>
              </a:rPr>
              <a:t> oleh </a:t>
            </a:r>
            <a:r>
              <a:rPr lang="en-US" sz="2800" dirty="0" err="1">
                <a:effectLst/>
                <a:latin typeface="Calibri" panose="020F0502020204030204" pitchFamily="34" charset="0"/>
                <a:ea typeface="Calibri" panose="020F0502020204030204" pitchFamily="34" charset="0"/>
                <a:cs typeface="Arial" panose="020B0604020202020204" pitchFamily="34" charset="0"/>
              </a:rPr>
              <a:t>sistem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Fase</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termasuk</a:t>
            </a:r>
            <a:r>
              <a:rPr lang="en-US" sz="2800" dirty="0">
                <a:effectLst/>
                <a:latin typeface="Calibri" panose="020F0502020204030204" pitchFamily="34" charset="0"/>
                <a:ea typeface="Calibri" panose="020F0502020204030204" pitchFamily="34" charset="0"/>
                <a:cs typeface="Arial" panose="020B0604020202020204" pitchFamily="34" charset="0"/>
              </a:rPr>
              <a:t> pada </a:t>
            </a:r>
            <a:r>
              <a:rPr lang="en-US" sz="2800" dirty="0" err="1">
                <a:effectLst/>
                <a:latin typeface="Calibri" panose="020F0502020204030204" pitchFamily="34" charset="0"/>
                <a:ea typeface="Calibri" panose="020F0502020204030204" pitchFamily="34" charset="0"/>
                <a:cs typeface="Arial" panose="020B0604020202020204" pitchFamily="34" charset="0"/>
              </a:rPr>
              <a:t>tahapan</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F6F6F680-66F2-C83B-4EF1-D2B728408EDD}"/>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Menentukan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referensi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pelanggan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Mengidentifikasi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kemampuan</a:t>
            </a:r>
            <a:r>
              <a:rPr lang="en-US" dirty="0">
                <a:effectLst/>
                <a:latin typeface="Calibri" panose="020F0502020204030204" pitchFamily="34" charset="0"/>
                <a:ea typeface="Calibri" panose="020F0502020204030204" pitchFamily="34" charset="0"/>
                <a:cs typeface="Arial" panose="020B0604020202020204" pitchFamily="34" charset="0"/>
              </a:rPr>
              <a:t> system</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Menyusun </a:t>
            </a:r>
            <a:r>
              <a:rPr lang="en-US" dirty="0" err="1">
                <a:effectLst/>
                <a:latin typeface="Calibri" panose="020F0502020204030204" pitchFamily="34" charset="0"/>
                <a:ea typeface="Calibri" panose="020F0502020204030204" pitchFamily="34" charset="0"/>
                <a:cs typeface="Arial" panose="020B0604020202020204" pitchFamily="34" charset="0"/>
              </a:rPr>
              <a:t>petunjuk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effectLst/>
                <a:latin typeface="Calibri" panose="020F0502020204030204" pitchFamily="34" charset="0"/>
                <a:ea typeface="Calibri" panose="020F0502020204030204" pitchFamily="34" charset="0"/>
                <a:cs typeface="Arial" panose="020B0604020202020204" pitchFamily="34" charset="0"/>
              </a:rPr>
              <a:t>Menyerahkan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petunjuk</a:t>
            </a:r>
            <a:endParaRPr lang="en-US" sz="4000" dirty="0"/>
          </a:p>
        </p:txBody>
      </p:sp>
    </p:spTree>
    <p:extLst>
      <p:ext uri="{BB962C8B-B14F-4D97-AF65-F5344CB8AC3E}">
        <p14:creationId xmlns:p14="http://schemas.microsoft.com/office/powerpoint/2010/main" val="1201773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DE77-2D4B-295B-9930-BDC078FA2027}"/>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Saat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teknis</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dibuat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untuk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memastikan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bahwa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memahami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tulis</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langkah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lakukan</a:t>
            </a:r>
            <a:endParaRPr lang="en-US" sz="6000" dirty="0"/>
          </a:p>
        </p:txBody>
      </p:sp>
      <p:sp>
        <p:nvSpPr>
          <p:cNvPr id="3" name="Content Placeholder 2">
            <a:extLst>
              <a:ext uri="{FF2B5EF4-FFF2-40B4-BE49-F238E27FC236}">
                <a16:creationId xmlns:a16="http://schemas.microsoft.com/office/drawing/2014/main" id="{95A061C7-9133-B996-7878-E8D26D747351}"/>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Memberikan</a:t>
            </a:r>
            <a:r>
              <a:rPr lang="en-US" dirty="0">
                <a:effectLst/>
                <a:latin typeface="Calibri" panose="020F0502020204030204" pitchFamily="34" charset="0"/>
                <a:ea typeface="Calibri" panose="020F0502020204030204" pitchFamily="34" charset="0"/>
                <a:cs typeface="Arial" panose="020B0604020202020204" pitchFamily="34" charset="0"/>
              </a:rPr>
              <a:t> no </a:t>
            </a:r>
            <a:r>
              <a:rPr lang="en-US" dirty="0" err="1">
                <a:effectLst/>
                <a:latin typeface="Calibri" panose="020F0502020204030204" pitchFamily="34" charset="0"/>
                <a:ea typeface="Calibri" panose="020F0502020204030204" pitchFamily="34" charset="0"/>
                <a:cs typeface="Arial" panose="020B0604020202020204" pitchFamily="34" charset="0"/>
              </a:rPr>
              <a:t>kontak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Memberikan</a:t>
            </a:r>
            <a:r>
              <a:rPr lang="en-US" dirty="0">
                <a:effectLst/>
                <a:latin typeface="Calibri" panose="020F0502020204030204" pitchFamily="34" charset="0"/>
                <a:ea typeface="Calibri" panose="020F0502020204030204" pitchFamily="34" charset="0"/>
                <a:cs typeface="Arial" panose="020B0604020202020204" pitchFamily="34" charset="0"/>
              </a:rPr>
              <a:t> email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Memberikan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pelatihan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Memberikan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dokumen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petunjuk</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berupa</a:t>
            </a:r>
            <a:r>
              <a:rPr lang="en-US" dirty="0">
                <a:effectLst/>
                <a:latin typeface="Calibri" panose="020F0502020204030204" pitchFamily="34" charset="0"/>
                <a:ea typeface="Calibri" panose="020F0502020204030204" pitchFamily="34" charset="0"/>
                <a:cs typeface="Arial" panose="020B0604020202020204" pitchFamily="34" charset="0"/>
              </a:rPr>
              <a:t> soft file </a:t>
            </a:r>
            <a:endParaRPr lang="en-US" sz="4000" dirty="0"/>
          </a:p>
        </p:txBody>
      </p:sp>
    </p:spTree>
    <p:extLst>
      <p:ext uri="{BB962C8B-B14F-4D97-AF65-F5344CB8AC3E}">
        <p14:creationId xmlns:p14="http://schemas.microsoft.com/office/powerpoint/2010/main" val="19216982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EE54-3D0C-722F-DC5A-F9F3142A4062}"/>
              </a:ext>
            </a:extLst>
          </p:cNvPr>
          <p:cNvSpPr>
            <a:spLocks noGrp="1"/>
          </p:cNvSpPr>
          <p:nvPr>
            <p:ph type="title"/>
          </p:nvPr>
        </p:nvSpPr>
        <p:spPr/>
        <p:txBody>
          <a:bodyPr>
            <a:normAutofit fontScale="90000"/>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Adakalanya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setelah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membaca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teknis</a:t>
            </a:r>
            <a:r>
              <a:rPr lang="en-US" sz="2800" dirty="0">
                <a:effectLst/>
                <a:latin typeface="Calibri" panose="020F0502020204030204" pitchFamily="34" charset="0"/>
                <a:ea typeface="Calibri" panose="020F0502020204030204" pitchFamily="34" charset="0"/>
                <a:cs typeface="Arial" panose="020B0604020202020204" pitchFamily="34" charset="0"/>
              </a:rPr>
              <a:t> dan </a:t>
            </a:r>
            <a:r>
              <a:rPr lang="en-US" sz="2800" dirty="0" err="1">
                <a:effectLst/>
                <a:latin typeface="Calibri" panose="020F0502020204030204" pitchFamily="34" charset="0"/>
                <a:ea typeface="Calibri" panose="020F0502020204030204" pitchFamily="34" charset="0"/>
                <a:cs typeface="Arial" panose="020B0604020202020204" pitchFamily="34" charset="0"/>
              </a:rPr>
              <a:t>mencoba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menerapkannya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evaluasi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atau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masukan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dari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r>
              <a:rPr lang="en-US" sz="2800" dirty="0">
                <a:effectLst/>
                <a:latin typeface="Calibri" panose="020F0502020204030204" pitchFamily="34" charset="0"/>
                <a:ea typeface="Calibri" panose="020F0502020204030204" pitchFamily="34" charset="0"/>
                <a:cs typeface="Arial" panose="020B0604020202020204" pitchFamily="34" charset="0"/>
              </a:rPr>
              <a:t>. Langkah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ambil</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sebagai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pihak</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menyediakan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tersebut</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9864C569-AF72-2D28-E77D-A28BF9C08425}"/>
              </a:ext>
            </a:extLst>
          </p:cNvPr>
          <p:cNvSpPr>
            <a:spLocks noGrp="1"/>
          </p:cNvSpPr>
          <p:nvPr>
            <p:ph idx="1"/>
          </p:nvPr>
        </p:nvSpPr>
        <p:spPr/>
        <p:txBody>
          <a:bodyPr>
            <a:normAutofit/>
          </a:bodyPr>
          <a:lstStyle/>
          <a:p>
            <a:pPr marL="342900" lvl="0" indent="-342900">
              <a:spcAft>
                <a:spcPts val="600"/>
              </a:spcAft>
              <a:buFont typeface="+mj-lt"/>
              <a:buAutoNum type="alphaLcPeriod"/>
            </a:pPr>
            <a:r>
              <a:rPr lang="en-US" sz="2400" dirty="0" err="1">
                <a:effectLst/>
                <a:latin typeface="Calibri" panose="020F0502020204030204" pitchFamily="34" charset="0"/>
                <a:ea typeface="Calibri" panose="020F0502020204030204" pitchFamily="34" charset="0"/>
                <a:cs typeface="Arial" panose="020B0604020202020204" pitchFamily="34" charset="0"/>
              </a:rPr>
              <a:t>Cukup</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menyimpan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masukan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dari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pelanggan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tidak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perlu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melakukan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perubahan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2400" dirty="0" err="1">
                <a:effectLst/>
                <a:latin typeface="Calibri" panose="020F0502020204030204" pitchFamily="34" charset="0"/>
                <a:ea typeface="Calibri" panose="020F0502020204030204" pitchFamily="34" charset="0"/>
                <a:cs typeface="Arial" panose="020B0604020202020204" pitchFamily="34" charset="0"/>
              </a:rPr>
              <a:t>Menolak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menerima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masukan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karena</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petunjuk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teknis</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sudah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selesai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2400" dirty="0" err="1">
                <a:effectLst/>
                <a:latin typeface="Calibri" panose="020F0502020204030204" pitchFamily="34" charset="0"/>
                <a:ea typeface="Calibri" panose="020F0502020204030204" pitchFamily="34" charset="0"/>
                <a:cs typeface="Arial" panose="020B0604020202020204" pitchFamily="34" charset="0"/>
              </a:rPr>
              <a:t>Langsung</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mengupdate</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dokumen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petunjuk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berdasarkan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masukan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pelanggan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tersebut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2400" dirty="0" err="1">
                <a:effectLst/>
                <a:latin typeface="Calibri" panose="020F0502020204030204" pitchFamily="34" charset="0"/>
                <a:ea typeface="Calibri" panose="020F0502020204030204" pitchFamily="34" charset="0"/>
                <a:cs typeface="Arial" panose="020B0604020202020204" pitchFamily="34" charset="0"/>
              </a:rPr>
              <a:t>Mengevaluasi</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terlebih</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dahulu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masukan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pelanggan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sebelum</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memutuskan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melakukan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perubahan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dokumen</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petunjuk</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atau</a:t>
            </a:r>
            <a:r>
              <a:rPr lang="en-US" sz="2400" dirty="0">
                <a:effectLst/>
                <a:latin typeface="Calibri" panose="020F0502020204030204" pitchFamily="34" charset="0"/>
                <a:ea typeface="Calibri" panose="020F0502020204030204" pitchFamily="34" charset="0"/>
                <a:cs typeface="Arial" panose="020B0604020202020204" pitchFamily="34" charset="0"/>
              </a:rPr>
              <a:t> </a:t>
            </a:r>
            <a:r>
              <a:rPr lang="en-US" sz="2400" dirty="0" err="1">
                <a:effectLst/>
                <a:latin typeface="Calibri" panose="020F0502020204030204" pitchFamily="34" charset="0"/>
                <a:ea typeface="Calibri" panose="020F0502020204030204" pitchFamily="34" charset="0"/>
                <a:cs typeface="Arial" panose="020B0604020202020204" pitchFamily="34" charset="0"/>
              </a:rPr>
              <a:t>tidak</a:t>
            </a:r>
            <a:r>
              <a:rPr lang="en-US" sz="2400" dirty="0">
                <a:effectLst/>
                <a:latin typeface="Calibri" panose="020F0502020204030204" pitchFamily="34" charset="0"/>
                <a:ea typeface="Calibri" panose="020F0502020204030204" pitchFamily="34" charset="0"/>
                <a:cs typeface="Arial" panose="020B0604020202020204" pitchFamily="34" charset="0"/>
              </a:rPr>
              <a:t>.</a:t>
            </a:r>
            <a:endParaRPr lang="en-US" sz="3600" dirty="0"/>
          </a:p>
        </p:txBody>
      </p:sp>
    </p:spTree>
    <p:extLst>
      <p:ext uri="{BB962C8B-B14F-4D97-AF65-F5344CB8AC3E}">
        <p14:creationId xmlns:p14="http://schemas.microsoft.com/office/powerpoint/2010/main" val="227534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D269-B32D-841A-27B5-845F30268794}"/>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melakukan</a:t>
            </a:r>
            <a:r>
              <a:rPr lang="en-US" sz="3600" dirty="0">
                <a:effectLst/>
                <a:latin typeface="Calibri" panose="020F0502020204030204" pitchFamily="34" charset="0"/>
                <a:ea typeface="Calibri" panose="020F0502020204030204" pitchFamily="34" charset="0"/>
              </a:rPr>
              <a:t> debugging</a:t>
            </a:r>
            <a:endParaRPr lang="en-US" sz="7200" dirty="0"/>
          </a:p>
        </p:txBody>
      </p:sp>
      <p:sp>
        <p:nvSpPr>
          <p:cNvPr id="3" name="Content Placeholder 2">
            <a:extLst>
              <a:ext uri="{FF2B5EF4-FFF2-40B4-BE49-F238E27FC236}">
                <a16:creationId xmlns:a16="http://schemas.microsoft.com/office/drawing/2014/main" id="{43BDE92F-9999-4B53-D560-B9D2B0A0AEF5}"/>
              </a:ext>
            </a:extLst>
          </p:cNvPr>
          <p:cNvSpPr>
            <a:spLocks noGrp="1"/>
          </p:cNvSpPr>
          <p:nvPr>
            <p:ph idx="1"/>
          </p:nvPr>
        </p:nvSpPr>
        <p:spPr/>
        <p:txBody>
          <a:bodyPr>
            <a:normAutofit/>
          </a:bodyPr>
          <a:lstStyle/>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Mempersiapkan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kode</a:t>
            </a:r>
            <a:r>
              <a:rPr lang="en-US" sz="2400" dirty="0">
                <a:effectLst/>
                <a:latin typeface="Calibri" panose="020F0502020204030204" pitchFamily="34" charset="0"/>
                <a:ea typeface="Calibri" panose="020F0502020204030204" pitchFamily="34" charset="0"/>
                <a:cs typeface="Calibri" panose="020F0502020204030204" pitchFamily="34" charset="0"/>
              </a:rPr>
              <a:t> program</a:t>
            </a:r>
          </a:p>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Melakukan</a:t>
            </a:r>
            <a:r>
              <a:rPr lang="en-US" sz="2400" dirty="0">
                <a:effectLst/>
                <a:latin typeface="Calibri" panose="020F0502020204030204" pitchFamily="34" charset="0"/>
                <a:ea typeface="Calibri" panose="020F0502020204030204" pitchFamily="34" charset="0"/>
                <a:cs typeface="Calibri" panose="020F0502020204030204" pitchFamily="34" charset="0"/>
              </a:rPr>
              <a:t> debugging</a:t>
            </a:r>
          </a:p>
          <a:p>
            <a:pPr marL="342900" lvl="0" indent="-342900">
              <a:spcAft>
                <a:spcPts val="400"/>
              </a:spcAft>
              <a:buSzPts val="12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Memperbaiki</a:t>
            </a:r>
            <a:r>
              <a:rPr lang="en-US" sz="2400" dirty="0">
                <a:effectLst/>
                <a:latin typeface="Calibri" panose="020F0502020204030204" pitchFamily="34" charset="0"/>
                <a:ea typeface="Calibri" panose="020F0502020204030204" pitchFamily="34" charset="0"/>
                <a:cs typeface="Calibri" panose="020F0502020204030204" pitchFamily="34" charset="0"/>
              </a:rPr>
              <a:t> program</a:t>
            </a:r>
          </a:p>
        </p:txBody>
      </p:sp>
    </p:spTree>
    <p:extLst>
      <p:ext uri="{BB962C8B-B14F-4D97-AF65-F5344CB8AC3E}">
        <p14:creationId xmlns:p14="http://schemas.microsoft.com/office/powerpoint/2010/main" val="10655924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16A12-C400-03CD-5020-24DCB6B18615}"/>
              </a:ext>
            </a:extLst>
          </p:cNvPr>
          <p:cNvSpPr>
            <a:spLocks noGrp="1"/>
          </p:cNvSpPr>
          <p:nvPr>
            <p:ph type="title"/>
          </p:nvPr>
        </p:nvSpPr>
        <p:spPr/>
        <p:txBody>
          <a:bodyPr>
            <a:normAutofit/>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Target </a:t>
            </a:r>
            <a:r>
              <a:rPr lang="en-US" sz="2800" dirty="0" err="1">
                <a:effectLst/>
                <a:latin typeface="Calibri" panose="020F0502020204030204" pitchFamily="34" charset="0"/>
                <a:ea typeface="Calibri" panose="020F0502020204030204" pitchFamily="34" charset="0"/>
                <a:cs typeface="Arial" panose="020B0604020202020204" pitchFamily="34" charset="0"/>
              </a:rPr>
              <a:t>utama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r>
              <a:rPr lang="en-US" sz="2800" dirty="0">
                <a:effectLst/>
                <a:latin typeface="Calibri" panose="020F0502020204030204" pitchFamily="34" charset="0"/>
                <a:ea typeface="Calibri" panose="020F0502020204030204" pitchFamily="34" charset="0"/>
                <a:cs typeface="Arial" panose="020B0604020202020204" pitchFamily="34" charset="0"/>
              </a:rPr>
              <a:t>, pada </a:t>
            </a:r>
            <a:r>
              <a:rPr lang="en-US" sz="2800" dirty="0" err="1">
                <a:effectLst/>
                <a:latin typeface="Calibri" panose="020F0502020204030204" pitchFamily="34" charset="0"/>
                <a:ea typeface="Calibri" panose="020F0502020204030204" pitchFamily="34" charset="0"/>
                <a:cs typeface="Arial" panose="020B0604020202020204" pitchFamily="34" charset="0"/>
              </a:rPr>
              <a:t>tahapan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 agar </a:t>
            </a:r>
            <a:r>
              <a:rPr lang="en-US" sz="2800" dirty="0" err="1">
                <a:effectLst/>
                <a:latin typeface="Calibri" panose="020F0502020204030204" pitchFamily="34" charset="0"/>
                <a:ea typeface="Calibri" panose="020F0502020204030204" pitchFamily="34" charset="0"/>
                <a:cs typeface="Arial" panose="020B0604020202020204" pitchFamily="34" charset="0"/>
              </a:rPr>
              <a:t>petunjuk</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kita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buat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benar-benar</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bisa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sesuai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dengan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diharapkan</a:t>
            </a:r>
            <a:r>
              <a:rPr lang="en-US" sz="2800" dirty="0">
                <a:effectLst/>
                <a:latin typeface="Calibri" panose="020F0502020204030204" pitchFamily="34" charset="0"/>
                <a:ea typeface="Calibri" panose="020F0502020204030204" pitchFamily="34" charset="0"/>
                <a:cs typeface="Arial" panose="020B0604020202020204" pitchFamily="34" charset="0"/>
              </a:rPr>
              <a:t> oleh </a:t>
            </a:r>
            <a:r>
              <a:rPr lang="en-US" sz="2800" dirty="0" err="1">
                <a:effectLst/>
                <a:latin typeface="Calibri" panose="020F0502020204030204" pitchFamily="34" charset="0"/>
                <a:ea typeface="Calibri" panose="020F0502020204030204" pitchFamily="34" charset="0"/>
                <a:cs typeface="Arial" panose="020B0604020202020204" pitchFamily="34" charset="0"/>
              </a:rPr>
              <a:t>pelanggan</a:t>
            </a:r>
            <a:endParaRPr lang="en-US" sz="6000" dirty="0"/>
          </a:p>
        </p:txBody>
      </p:sp>
      <p:sp>
        <p:nvSpPr>
          <p:cNvPr id="3" name="Content Placeholder 2">
            <a:extLst>
              <a:ext uri="{FF2B5EF4-FFF2-40B4-BE49-F238E27FC236}">
                <a16:creationId xmlns:a16="http://schemas.microsoft.com/office/drawing/2014/main" id="{1721E6BA-DF34-8F51-5868-E2C4E3000DC0}"/>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Mencari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referensi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dokumen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petunjuk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Menyusun </a:t>
            </a:r>
            <a:r>
              <a:rPr lang="en-US" dirty="0" err="1">
                <a:effectLst/>
                <a:latin typeface="Calibri" panose="020F0502020204030204" pitchFamily="34" charset="0"/>
                <a:ea typeface="Calibri" panose="020F0502020204030204" pitchFamily="34" charset="0"/>
                <a:cs typeface="Arial" panose="020B0604020202020204" pitchFamily="34" charset="0"/>
              </a:rPr>
              <a:t>kebutuhan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pelanggan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Melakukan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pelatihan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pelanggan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Mengajak</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pelanggan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mencoba</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aplikasi</a:t>
            </a:r>
            <a:endParaRPr lang="en-US" sz="4000" dirty="0"/>
          </a:p>
        </p:txBody>
      </p:sp>
    </p:spTree>
    <p:extLst>
      <p:ext uri="{BB962C8B-B14F-4D97-AF65-F5344CB8AC3E}">
        <p14:creationId xmlns:p14="http://schemas.microsoft.com/office/powerpoint/2010/main" val="523432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BF348-674A-4BB0-AC56-E12B071B8BAC}"/>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langkah-langkah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penerapan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pemrograman</a:t>
            </a:r>
            <a:r>
              <a:rPr lang="en-US" sz="3200" dirty="0">
                <a:effectLst/>
                <a:latin typeface="Calibri" panose="020F0502020204030204" pitchFamily="34" charset="0"/>
                <a:ea typeface="Calibri" panose="020F0502020204030204" pitchFamily="34" charset="0"/>
                <a:cs typeface="Times New Roman" panose="02020603050405020304" pitchFamily="18" charset="0"/>
              </a:rPr>
              <a:t> multimedia,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endParaRPr lang="en-US" sz="6600" dirty="0"/>
          </a:p>
        </p:txBody>
      </p:sp>
      <p:sp>
        <p:nvSpPr>
          <p:cNvPr id="3" name="Content Placeholder 2">
            <a:extLst>
              <a:ext uri="{FF2B5EF4-FFF2-40B4-BE49-F238E27FC236}">
                <a16:creationId xmlns:a16="http://schemas.microsoft.com/office/drawing/2014/main" id="{6636F4A5-A26E-3E80-BA17-6B9AE00D0B14}"/>
              </a:ext>
            </a:extLst>
          </p:cNvPr>
          <p:cNvSpPr>
            <a:spLocks noGrp="1"/>
          </p:cNvSpPr>
          <p:nvPr>
            <p:ph idx="1"/>
          </p:nvPr>
        </p:nvSpPr>
        <p:spPr/>
        <p:txBody>
          <a:bodyPr>
            <a:normAutofit/>
          </a:bodyPr>
          <a:lstStyle/>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Menggunakan</a:t>
            </a:r>
            <a:r>
              <a:rPr lang="en-US" sz="3200" dirty="0">
                <a:effectLst/>
                <a:latin typeface="Calibri" panose="020F0502020204030204" pitchFamily="34" charset="0"/>
                <a:ea typeface="Calibri" panose="020F0502020204030204" pitchFamily="34" charset="0"/>
                <a:cs typeface="Times New Roman" panose="02020603050405020304" pitchFamily="18" charset="0"/>
              </a:rPr>
              <a:t> syntax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khusus</a:t>
            </a:r>
            <a:r>
              <a:rPr lang="en-US" sz="3200" dirty="0">
                <a:effectLst/>
                <a:latin typeface="Calibri" panose="020F0502020204030204" pitchFamily="34" charset="0"/>
                <a:ea typeface="Calibri" panose="020F0502020204030204" pitchFamily="34" charset="0"/>
                <a:cs typeface="Times New Roman" panose="02020603050405020304" pitchFamily="18" charset="0"/>
              </a:rPr>
              <a:t> multimedia</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Menggunakan</a:t>
            </a:r>
            <a:r>
              <a:rPr lang="en-US" sz="3200" dirty="0">
                <a:effectLst/>
                <a:latin typeface="Calibri" panose="020F0502020204030204" pitchFamily="34" charset="0"/>
                <a:ea typeface="Calibri" panose="020F0502020204030204" pitchFamily="34" charset="0"/>
                <a:cs typeface="Times New Roman" panose="02020603050405020304" pitchFamily="18" charset="0"/>
              </a:rPr>
              <a:t> statement</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Menetapkan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kompabilitasi</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dari</a:t>
            </a:r>
            <a:r>
              <a:rPr lang="en-US" sz="3200" dirty="0">
                <a:effectLst/>
                <a:latin typeface="Calibri" panose="020F0502020204030204" pitchFamily="34" charset="0"/>
                <a:ea typeface="Calibri" panose="020F0502020204030204" pitchFamily="34" charset="0"/>
                <a:cs typeface="Times New Roman" panose="02020603050405020304" pitchFamily="18" charset="0"/>
              </a:rPr>
              <a:t> hardware dan software</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d.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kebutuhan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skalabilitas</a:t>
            </a:r>
            <a:endParaRPr lang="en-US" sz="4400" dirty="0"/>
          </a:p>
        </p:txBody>
      </p:sp>
    </p:spTree>
    <p:extLst>
      <p:ext uri="{BB962C8B-B14F-4D97-AF65-F5344CB8AC3E}">
        <p14:creationId xmlns:p14="http://schemas.microsoft.com/office/powerpoint/2010/main" val="38314316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4BF0-1936-88B5-3730-B4E6B4452B64}"/>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hal-hal</a:t>
            </a:r>
            <a:r>
              <a:rPr lang="en-US" sz="32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menjadi</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pertimbangan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kompatibilitas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600" dirty="0"/>
          </a:p>
        </p:txBody>
      </p:sp>
      <p:sp>
        <p:nvSpPr>
          <p:cNvPr id="3" name="Content Placeholder 2">
            <a:extLst>
              <a:ext uri="{FF2B5EF4-FFF2-40B4-BE49-F238E27FC236}">
                <a16:creationId xmlns:a16="http://schemas.microsoft.com/office/drawing/2014/main" id="{4F65E22C-5DCB-CD9E-86EF-8C7B518DC766}"/>
              </a:ext>
            </a:extLst>
          </p:cNvPr>
          <p:cNvSpPr>
            <a:spLocks noGrp="1"/>
          </p:cNvSpPr>
          <p:nvPr>
            <p:ph idx="1"/>
          </p:nvPr>
        </p:nvSpPr>
        <p:spPr/>
        <p:txBody>
          <a:bodyPr>
            <a:normAutofit/>
          </a:bodyPr>
          <a:lstStyle/>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 CPU</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 RAM</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 GPU</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d. APU</a:t>
            </a:r>
            <a:endParaRPr lang="en-US" sz="4400" dirty="0"/>
          </a:p>
        </p:txBody>
      </p:sp>
    </p:spTree>
    <p:extLst>
      <p:ext uri="{BB962C8B-B14F-4D97-AF65-F5344CB8AC3E}">
        <p14:creationId xmlns:p14="http://schemas.microsoft.com/office/powerpoint/2010/main" val="22231131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B3ED8-D962-2D28-54EC-4C6F615BE6B4}"/>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beberapa</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jenis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algoritma</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khusus</a:t>
            </a:r>
            <a:r>
              <a:rPr lang="en-US" sz="3200" dirty="0">
                <a:effectLst/>
                <a:latin typeface="Calibri" panose="020F0502020204030204" pitchFamily="34" charset="0"/>
                <a:ea typeface="Calibri" panose="020F0502020204030204" pitchFamily="34" charset="0"/>
                <a:cs typeface="Times New Roman" panose="02020603050405020304" pitchFamily="18" charset="0"/>
              </a:rPr>
              <a:t> multimedia,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600" dirty="0"/>
          </a:p>
        </p:txBody>
      </p:sp>
      <p:sp>
        <p:nvSpPr>
          <p:cNvPr id="3" name="Content Placeholder 2">
            <a:extLst>
              <a:ext uri="{FF2B5EF4-FFF2-40B4-BE49-F238E27FC236}">
                <a16:creationId xmlns:a16="http://schemas.microsoft.com/office/drawing/2014/main" id="{ED8E05CD-6714-C37C-E811-67ED577D97FE}"/>
              </a:ext>
            </a:extLst>
          </p:cNvPr>
          <p:cNvSpPr>
            <a:spLocks noGrp="1"/>
          </p:cNvSpPr>
          <p:nvPr>
            <p:ph idx="1"/>
          </p:nvPr>
        </p:nvSpPr>
        <p:spPr/>
        <p:txBody>
          <a:bodyPr>
            <a:normAutofit/>
          </a:bodyPr>
          <a:lstStyle/>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 Audio Processing</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 Image Processing</a:t>
            </a: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 Video Processing</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d. Animation Processing</a:t>
            </a:r>
            <a:endParaRPr lang="en-US" sz="4400" dirty="0"/>
          </a:p>
        </p:txBody>
      </p:sp>
    </p:spTree>
    <p:extLst>
      <p:ext uri="{BB962C8B-B14F-4D97-AF65-F5344CB8AC3E}">
        <p14:creationId xmlns:p14="http://schemas.microsoft.com/office/powerpoint/2010/main" val="28434966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92E1D-719E-AA0C-3CE6-9EDB21A2BB8E}"/>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Arial" panose="020B0604020202020204" pitchFamily="34" charset="0"/>
              </a:rPr>
              <a:t>Berikut</a:t>
            </a:r>
            <a:r>
              <a:rPr lang="en-US" sz="3600" dirty="0">
                <a:effectLst/>
                <a:latin typeface="Calibri" panose="020F0502020204030204" pitchFamily="34" charset="0"/>
                <a:ea typeface="Calibri" panose="020F0502020204030204" pitchFamily="34" charset="0"/>
                <a:cs typeface="Arial" panose="020B0604020202020204" pitchFamily="34" charset="0"/>
              </a:rPr>
              <a:t> </a:t>
            </a:r>
            <a:r>
              <a:rPr lang="en-US" sz="3600" dirty="0" err="1">
                <a:effectLst/>
                <a:latin typeface="Calibri" panose="020F0502020204030204" pitchFamily="34" charset="0"/>
                <a:ea typeface="Calibri" panose="020F0502020204030204" pitchFamily="34" charset="0"/>
                <a:cs typeface="Arial" panose="020B0604020202020204" pitchFamily="34" charset="0"/>
              </a:rPr>
              <a:t>ini</a:t>
            </a:r>
            <a:r>
              <a:rPr lang="en-US" sz="3600" dirty="0">
                <a:effectLst/>
                <a:latin typeface="Calibri" panose="020F0502020204030204" pitchFamily="34" charset="0"/>
                <a:ea typeface="Calibri" panose="020F0502020204030204" pitchFamily="34" charset="0"/>
                <a:cs typeface="Arial" panose="020B0604020202020204" pitchFamily="34" charset="0"/>
              </a:rPr>
              <a:t> </a:t>
            </a:r>
            <a:r>
              <a:rPr lang="en-US" sz="3600" dirty="0" err="1">
                <a:effectLst/>
                <a:latin typeface="Calibri" panose="020F0502020204030204" pitchFamily="34" charset="0"/>
                <a:ea typeface="Calibri" panose="020F0502020204030204" pitchFamily="34" charset="0"/>
                <a:cs typeface="Arial" panose="020B0604020202020204" pitchFamily="34" charset="0"/>
              </a:rPr>
              <a:t>fungsi</a:t>
            </a:r>
            <a:r>
              <a:rPr lang="en-US" sz="3600" dirty="0">
                <a:effectLst/>
                <a:latin typeface="Calibri" panose="020F0502020204030204" pitchFamily="34" charset="0"/>
                <a:ea typeface="Calibri" panose="020F0502020204030204" pitchFamily="34" charset="0"/>
                <a:cs typeface="Arial" panose="020B0604020202020204" pitchFamily="34" charset="0"/>
              </a:rPr>
              <a:t> </a:t>
            </a:r>
            <a:r>
              <a:rPr lang="en-US" sz="3600" dirty="0" err="1">
                <a:effectLst/>
                <a:latin typeface="Calibri" panose="020F0502020204030204" pitchFamily="34" charset="0"/>
                <a:ea typeface="Calibri" panose="020F0502020204030204" pitchFamily="34" charset="0"/>
                <a:cs typeface="Arial" panose="020B0604020202020204" pitchFamily="34" charset="0"/>
              </a:rPr>
              <a:t>dari</a:t>
            </a:r>
            <a:r>
              <a:rPr lang="en-US" sz="3600" dirty="0">
                <a:effectLst/>
                <a:latin typeface="Calibri" panose="020F0502020204030204" pitchFamily="34" charset="0"/>
                <a:ea typeface="Calibri" panose="020F0502020204030204" pitchFamily="34" charset="0"/>
                <a:cs typeface="Arial" panose="020B0604020202020204" pitchFamily="34" charset="0"/>
              </a:rPr>
              <a:t> project charter, </a:t>
            </a:r>
            <a:r>
              <a:rPr lang="en-US" sz="3600" dirty="0" err="1">
                <a:effectLst/>
                <a:latin typeface="Calibri" panose="020F0502020204030204" pitchFamily="34" charset="0"/>
                <a:ea typeface="Calibri" panose="020F0502020204030204" pitchFamily="34" charset="0"/>
                <a:cs typeface="Arial" panose="020B0604020202020204" pitchFamily="34" charset="0"/>
              </a:rPr>
              <a:t>kecuali</a:t>
            </a:r>
            <a:endParaRPr lang="en-US" sz="7200" dirty="0"/>
          </a:p>
        </p:txBody>
      </p:sp>
      <p:sp>
        <p:nvSpPr>
          <p:cNvPr id="3" name="Content Placeholder 2">
            <a:extLst>
              <a:ext uri="{FF2B5EF4-FFF2-40B4-BE49-F238E27FC236}">
                <a16:creationId xmlns:a16="http://schemas.microsoft.com/office/drawing/2014/main" id="{D5D53F7F-E7E5-65AC-110F-1CCCFA3BACC8}"/>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Membantu</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memutuskan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apakah</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akan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mengeksekusi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sebuah</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proyek</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atau</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tidak</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Sebagai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acuan</a:t>
            </a:r>
            <a:r>
              <a:rPr lang="en-US" dirty="0">
                <a:effectLst/>
                <a:latin typeface="Calibri" panose="020F0502020204030204" pitchFamily="34" charset="0"/>
                <a:ea typeface="Calibri" panose="020F0502020204030204" pitchFamily="34" charset="0"/>
                <a:cs typeface="Arial" panose="020B0604020202020204" pitchFamily="34" charset="0"/>
              </a:rPr>
              <a:t> detail </a:t>
            </a:r>
            <a:r>
              <a:rPr lang="en-US" dirty="0" err="1">
                <a:effectLst/>
                <a:latin typeface="Calibri" panose="020F0502020204030204" pitchFamily="34" charset="0"/>
                <a:ea typeface="Calibri" panose="020F0502020204030204" pitchFamily="34" charset="0"/>
                <a:cs typeface="Arial" panose="020B0604020202020204" pitchFamily="34" charset="0"/>
              </a:rPr>
              <a:t>teknis</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pengerjaan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sebuah</a:t>
            </a:r>
            <a:r>
              <a:rPr lang="en-US" dirty="0">
                <a:effectLst/>
                <a:latin typeface="Calibri" panose="020F0502020204030204" pitchFamily="34" charset="0"/>
                <a:ea typeface="Calibri" panose="020F0502020204030204" pitchFamily="34" charset="0"/>
                <a:cs typeface="Arial" panose="020B0604020202020204" pitchFamily="34" charset="0"/>
              </a:rPr>
              <a:t> project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Memuat</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informasi</a:t>
            </a:r>
            <a:r>
              <a:rPr lang="en-US" dirty="0">
                <a:effectLst/>
                <a:latin typeface="Calibri" panose="020F0502020204030204" pitchFamily="34" charset="0"/>
                <a:ea typeface="Calibri" panose="020F0502020204030204" pitchFamily="34" charset="0"/>
                <a:cs typeface="Arial" panose="020B0604020202020204" pitchFamily="34" charset="0"/>
              </a:rPr>
              <a:t> yang </a:t>
            </a:r>
            <a:r>
              <a:rPr lang="en-US" dirty="0" err="1">
                <a:effectLst/>
                <a:latin typeface="Calibri" panose="020F0502020204030204" pitchFamily="34" charset="0"/>
                <a:ea typeface="Calibri" panose="020F0502020204030204" pitchFamily="34" charset="0"/>
                <a:cs typeface="Arial" panose="020B0604020202020204" pitchFamily="34" charset="0"/>
              </a:rPr>
              <a:t>menjelaskan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resiko</a:t>
            </a:r>
            <a:r>
              <a:rPr lang="en-US" dirty="0">
                <a:effectLst/>
                <a:latin typeface="Calibri" panose="020F0502020204030204" pitchFamily="34" charset="0"/>
                <a:ea typeface="Calibri" panose="020F0502020204030204" pitchFamily="34" charset="0"/>
                <a:cs typeface="Arial" panose="020B0604020202020204" pitchFamily="34" charset="0"/>
              </a:rPr>
              <a:t> dan </a:t>
            </a:r>
            <a:r>
              <a:rPr lang="en-US" dirty="0" err="1">
                <a:effectLst/>
                <a:latin typeface="Calibri" panose="020F0502020204030204" pitchFamily="34" charset="0"/>
                <a:ea typeface="Calibri" panose="020F0502020204030204" pitchFamily="34" charset="0"/>
                <a:cs typeface="Arial" panose="020B0604020202020204" pitchFamily="34" charset="0"/>
              </a:rPr>
              <a:t>estimasi</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sebuah</a:t>
            </a:r>
            <a:r>
              <a:rPr lang="en-US" dirty="0">
                <a:effectLst/>
                <a:latin typeface="Calibri" panose="020F0502020204030204" pitchFamily="34" charset="0"/>
                <a:ea typeface="Calibri" panose="020F0502020204030204" pitchFamily="34" charset="0"/>
                <a:cs typeface="Arial" panose="020B0604020202020204" pitchFamily="34" charset="0"/>
              </a:rPr>
              <a:t> project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effectLst/>
                <a:latin typeface="Calibri" panose="020F0502020204030204" pitchFamily="34" charset="0"/>
                <a:ea typeface="Calibri" panose="020F0502020204030204" pitchFamily="34" charset="0"/>
                <a:cs typeface="Arial" panose="020B0604020202020204" pitchFamily="34" charset="0"/>
              </a:rPr>
              <a:t>Menjelaskan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tanggung</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jawab</a:t>
            </a:r>
            <a:r>
              <a:rPr lang="en-US" dirty="0">
                <a:effectLst/>
                <a:latin typeface="Calibri" panose="020F0502020204030204" pitchFamily="34" charset="0"/>
                <a:ea typeface="Calibri" panose="020F0502020204030204" pitchFamily="34" charset="0"/>
                <a:cs typeface="Arial" panose="020B0604020202020204" pitchFamily="34" charset="0"/>
              </a:rPr>
              <a:t> para </a:t>
            </a:r>
            <a:r>
              <a:rPr lang="en-US" dirty="0" err="1">
                <a:effectLst/>
                <a:latin typeface="Calibri" panose="020F0502020204030204" pitchFamily="34" charset="0"/>
                <a:ea typeface="Calibri" panose="020F0502020204030204" pitchFamily="34" charset="0"/>
                <a:cs typeface="Arial" panose="020B0604020202020204" pitchFamily="34" charset="0"/>
              </a:rPr>
              <a:t>pemangku</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kepentingan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nantinya</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dalam</a:t>
            </a:r>
            <a:r>
              <a:rPr lang="en-US" dirty="0">
                <a:effectLst/>
                <a:latin typeface="Calibri" panose="020F0502020204030204" pitchFamily="34" charset="0"/>
                <a:ea typeface="Calibri" panose="020F0502020204030204" pitchFamily="34" charset="0"/>
                <a:cs typeface="Arial" panose="020B0604020202020204" pitchFamily="34" charset="0"/>
              </a:rPr>
              <a:t> project</a:t>
            </a:r>
            <a:endParaRPr lang="en-US" sz="4000" dirty="0"/>
          </a:p>
        </p:txBody>
      </p:sp>
    </p:spTree>
    <p:extLst>
      <p:ext uri="{BB962C8B-B14F-4D97-AF65-F5344CB8AC3E}">
        <p14:creationId xmlns:p14="http://schemas.microsoft.com/office/powerpoint/2010/main" val="2980456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6A350-1773-9509-F943-3C538FD77849}"/>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Informasi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berikut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ini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termuat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dalam</a:t>
            </a:r>
            <a:r>
              <a:rPr lang="en-US" sz="3200" dirty="0">
                <a:effectLst/>
                <a:latin typeface="Calibri" panose="020F0502020204030204" pitchFamily="34" charset="0"/>
                <a:ea typeface="Calibri" panose="020F0502020204030204" pitchFamily="34" charset="0"/>
                <a:cs typeface="Arial" panose="020B0604020202020204" pitchFamily="34" charset="0"/>
              </a:rPr>
              <a:t> project charter, </a:t>
            </a:r>
            <a:r>
              <a:rPr lang="en-US" sz="3200" dirty="0" err="1">
                <a:effectLst/>
                <a:latin typeface="Calibri" panose="020F0502020204030204" pitchFamily="34" charset="0"/>
                <a:ea typeface="Calibri" panose="020F0502020204030204" pitchFamily="34" charset="0"/>
                <a:cs typeface="Arial" panose="020B0604020202020204" pitchFamily="34" charset="0"/>
              </a:rPr>
              <a:t>kecuali</a:t>
            </a:r>
            <a:endParaRPr lang="en-US" sz="6600" dirty="0"/>
          </a:p>
        </p:txBody>
      </p:sp>
      <p:sp>
        <p:nvSpPr>
          <p:cNvPr id="3" name="Content Placeholder 2">
            <a:extLst>
              <a:ext uri="{FF2B5EF4-FFF2-40B4-BE49-F238E27FC236}">
                <a16:creationId xmlns:a16="http://schemas.microsoft.com/office/drawing/2014/main" id="{A6694376-D242-4175-7E2E-C23B2E934F2D}"/>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Project name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Project Budget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Project Deliverables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effectLst/>
                <a:latin typeface="Calibri" panose="020F0502020204030204" pitchFamily="34" charset="0"/>
                <a:ea typeface="Calibri" panose="020F0502020204030204" pitchFamily="34" charset="0"/>
                <a:cs typeface="Arial" panose="020B0604020202020204" pitchFamily="34" charset="0"/>
              </a:rPr>
              <a:t>Project Drawbacks</a:t>
            </a:r>
            <a:endParaRPr lang="en-US" sz="4000" dirty="0"/>
          </a:p>
        </p:txBody>
      </p:sp>
    </p:spTree>
    <p:extLst>
      <p:ext uri="{BB962C8B-B14F-4D97-AF65-F5344CB8AC3E}">
        <p14:creationId xmlns:p14="http://schemas.microsoft.com/office/powerpoint/2010/main" val="323993495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A760E-6523-9897-7C26-9166FDF5A95D}"/>
              </a:ext>
            </a:extLst>
          </p:cNvPr>
          <p:cNvSpPr>
            <a:spLocks noGrp="1"/>
          </p:cNvSpPr>
          <p:nvPr>
            <p:ph type="title"/>
          </p:nvPr>
        </p:nvSpPr>
        <p:spPr/>
        <p:txBody>
          <a:bodyPr>
            <a:normAutofit/>
          </a:bodyPr>
          <a:lstStyle/>
          <a:p>
            <a:r>
              <a:rPr lang="en-US" dirty="0">
                <a:effectLst/>
                <a:latin typeface="Calibri" panose="020F0502020204030204" pitchFamily="34" charset="0"/>
                <a:ea typeface="Calibri" panose="020F0502020204030204" pitchFamily="34" charset="0"/>
                <a:cs typeface="Arial" panose="020B0604020202020204" pitchFamily="34" charset="0"/>
              </a:rPr>
              <a:t>Kapan project charter </a:t>
            </a:r>
            <a:r>
              <a:rPr lang="en-US" dirty="0" err="1">
                <a:effectLst/>
                <a:latin typeface="Calibri" panose="020F0502020204030204" pitchFamily="34" charset="0"/>
                <a:ea typeface="Calibri" panose="020F0502020204030204" pitchFamily="34" charset="0"/>
                <a:cs typeface="Arial" panose="020B0604020202020204" pitchFamily="34" charset="0"/>
              </a:rPr>
              <a:t>dibuat</a:t>
            </a:r>
            <a:r>
              <a:rPr lang="en-US" dirty="0">
                <a:effectLst/>
                <a:latin typeface="Calibri" panose="020F0502020204030204" pitchFamily="34" charset="0"/>
                <a:ea typeface="Calibri" panose="020F0502020204030204" pitchFamily="34" charset="0"/>
                <a:cs typeface="Arial" panose="020B0604020202020204" pitchFamily="34" charset="0"/>
              </a:rPr>
              <a:t>?</a:t>
            </a:r>
            <a:endParaRPr lang="en-US" sz="8800" dirty="0"/>
          </a:p>
        </p:txBody>
      </p:sp>
      <p:sp>
        <p:nvSpPr>
          <p:cNvPr id="3" name="Content Placeholder 2">
            <a:extLst>
              <a:ext uri="{FF2B5EF4-FFF2-40B4-BE49-F238E27FC236}">
                <a16:creationId xmlns:a16="http://schemas.microsoft.com/office/drawing/2014/main" id="{AED61182-0B4E-5500-6614-9FA0C7173C07}"/>
              </a:ext>
            </a:extLst>
          </p:cNvPr>
          <p:cNvSpPr>
            <a:spLocks noGrp="1"/>
          </p:cNvSpPr>
          <p:nvPr>
            <p:ph idx="1"/>
          </p:nvPr>
        </p:nvSpPr>
        <p:spPr/>
        <p:txBody>
          <a:bodyPr>
            <a:normAutofit/>
          </a:bodyPr>
          <a:lstStyle/>
          <a:p>
            <a:pPr marL="342900" lvl="0" indent="-342900">
              <a:spcAft>
                <a:spcPts val="600"/>
              </a:spcAft>
              <a:buFont typeface="+mj-lt"/>
              <a:buAutoNum type="alphaLcPeriod"/>
            </a:pPr>
            <a:r>
              <a:rPr lang="en-US" sz="3200" dirty="0" err="1">
                <a:effectLst/>
                <a:latin typeface="Calibri" panose="020F0502020204030204" pitchFamily="34" charset="0"/>
                <a:ea typeface="Calibri" panose="020F0502020204030204" pitchFamily="34" charset="0"/>
                <a:cs typeface="Arial" panose="020B0604020202020204" pitchFamily="34" charset="0"/>
              </a:rPr>
              <a:t>Fase</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awal</a:t>
            </a:r>
            <a:r>
              <a:rPr lang="en-US" sz="3200" dirty="0">
                <a:effectLst/>
                <a:latin typeface="Calibri" panose="020F0502020204030204" pitchFamily="34" charset="0"/>
                <a:ea typeface="Calibri" panose="020F0502020204030204" pitchFamily="34" charset="0"/>
                <a:cs typeface="Arial" panose="020B0604020202020204" pitchFamily="34" charset="0"/>
              </a:rPr>
              <a:t> project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err="1">
                <a:effectLst/>
                <a:latin typeface="Calibri" panose="020F0502020204030204" pitchFamily="34" charset="0"/>
                <a:ea typeface="Calibri" panose="020F0502020204030204" pitchFamily="34" charset="0"/>
                <a:cs typeface="Arial" panose="020B0604020202020204" pitchFamily="34" charset="0"/>
              </a:rPr>
              <a:t>Setelah</a:t>
            </a:r>
            <a:r>
              <a:rPr lang="en-US" sz="3200" dirty="0">
                <a:effectLst/>
                <a:latin typeface="Calibri" panose="020F0502020204030204" pitchFamily="34" charset="0"/>
                <a:ea typeface="Calibri" panose="020F0502020204030204" pitchFamily="34" charset="0"/>
                <a:cs typeface="Arial" panose="020B0604020202020204" pitchFamily="34" charset="0"/>
              </a:rPr>
              <a:t> project </a:t>
            </a:r>
            <a:r>
              <a:rPr lang="en-US" sz="3200" dirty="0" err="1">
                <a:effectLst/>
                <a:latin typeface="Calibri" panose="020F0502020204030204" pitchFamily="34" charset="0"/>
                <a:ea typeface="Calibri" panose="020F0502020204030204" pitchFamily="34" charset="0"/>
                <a:cs typeface="Arial" panose="020B0604020202020204" pitchFamily="34" charset="0"/>
              </a:rPr>
              <a:t>berjalan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err="1">
                <a:effectLst/>
                <a:latin typeface="Calibri" panose="020F0502020204030204" pitchFamily="34" charset="0"/>
                <a:ea typeface="Calibri" panose="020F0502020204030204" pitchFamily="34" charset="0"/>
                <a:cs typeface="Arial" panose="020B0604020202020204" pitchFamily="34" charset="0"/>
              </a:rPr>
              <a:t>Saat</a:t>
            </a:r>
            <a:r>
              <a:rPr lang="en-US" sz="3200" dirty="0">
                <a:effectLst/>
                <a:latin typeface="Calibri" panose="020F0502020204030204" pitchFamily="34" charset="0"/>
                <a:ea typeface="Calibri" panose="020F0502020204030204" pitchFamily="34" charset="0"/>
                <a:cs typeface="Arial" panose="020B0604020202020204" pitchFamily="34" charset="0"/>
              </a:rPr>
              <a:t> project </a:t>
            </a:r>
            <a:r>
              <a:rPr lang="en-US" sz="3200" dirty="0" err="1">
                <a:effectLst/>
                <a:latin typeface="Calibri" panose="020F0502020204030204" pitchFamily="34" charset="0"/>
                <a:ea typeface="Calibri" panose="020F0502020204030204" pitchFamily="34" charset="0"/>
                <a:cs typeface="Arial" panose="020B0604020202020204" pitchFamily="34" charset="0"/>
              </a:rPr>
              <a:t>telah</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selesai</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err="1">
                <a:effectLst/>
                <a:latin typeface="Calibri" panose="020F0502020204030204" pitchFamily="34" charset="0"/>
                <a:ea typeface="Calibri" panose="020F0502020204030204" pitchFamily="34" charset="0"/>
                <a:cs typeface="Arial" panose="020B0604020202020204" pitchFamily="34" charset="0"/>
              </a:rPr>
              <a:t>Saat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hasil</a:t>
            </a:r>
            <a:r>
              <a:rPr lang="en-US" sz="3200" dirty="0">
                <a:effectLst/>
                <a:latin typeface="Calibri" panose="020F0502020204030204" pitchFamily="34" charset="0"/>
                <a:ea typeface="Calibri" panose="020F0502020204030204" pitchFamily="34" charset="0"/>
                <a:cs typeface="Arial" panose="020B0604020202020204" pitchFamily="34" charset="0"/>
              </a:rPr>
              <a:t> project </a:t>
            </a:r>
            <a:r>
              <a:rPr lang="en-US" sz="3200" dirty="0" err="1">
                <a:effectLst/>
                <a:latin typeface="Calibri" panose="020F0502020204030204" pitchFamily="34" charset="0"/>
                <a:ea typeface="Calibri" panose="020F0502020204030204" pitchFamily="34" charset="0"/>
                <a:cs typeface="Arial" panose="020B0604020202020204" pitchFamily="34" charset="0"/>
              </a:rPr>
              <a:t>sudah</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diuji</a:t>
            </a:r>
            <a:endParaRPr lang="en-US" sz="4400" dirty="0"/>
          </a:p>
        </p:txBody>
      </p:sp>
    </p:spTree>
    <p:extLst>
      <p:ext uri="{BB962C8B-B14F-4D97-AF65-F5344CB8AC3E}">
        <p14:creationId xmlns:p14="http://schemas.microsoft.com/office/powerpoint/2010/main" val="24390436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D9AD-08E7-3DB1-2EB6-83FC91C1B689}"/>
              </a:ext>
            </a:extLst>
          </p:cNvPr>
          <p:cNvSpPr>
            <a:spLocks noGrp="1"/>
          </p:cNvSpPr>
          <p:nvPr>
            <p:ph type="title"/>
          </p:nvPr>
        </p:nvSpPr>
        <p:spPr>
          <a:xfrm>
            <a:off x="838200" y="365125"/>
            <a:ext cx="10515600" cy="2392143"/>
          </a:xfrm>
        </p:spPr>
        <p:txBody>
          <a:bodyPr>
            <a:normAutofit fontScale="90000"/>
          </a:bodyPr>
          <a:lstStyle/>
          <a:p>
            <a:r>
              <a:rPr lang="en-US" sz="2800" dirty="0">
                <a:effectLst/>
                <a:latin typeface="Calibri" panose="020F0502020204030204" pitchFamily="34" charset="0"/>
                <a:ea typeface="Calibri" panose="020F0502020204030204" pitchFamily="34" charset="0"/>
                <a:cs typeface="Arial" panose="020B0604020202020204" pitchFamily="34" charset="0"/>
              </a:rPr>
              <a:t>Anda </a:t>
            </a:r>
            <a:r>
              <a:rPr lang="en-US" sz="2800" dirty="0" err="1">
                <a:effectLst/>
                <a:latin typeface="Calibri" panose="020F0502020204030204" pitchFamily="34" charset="0"/>
                <a:ea typeface="Calibri" panose="020F0502020204030204" pitchFamily="34" charset="0"/>
                <a:cs typeface="Arial" panose="020B0604020202020204" pitchFamily="34" charset="0"/>
              </a:rPr>
              <a:t>mengelola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sebuah</a:t>
            </a:r>
            <a:r>
              <a:rPr lang="en-US" sz="2800" dirty="0">
                <a:effectLst/>
                <a:latin typeface="Calibri" panose="020F0502020204030204" pitchFamily="34" charset="0"/>
                <a:ea typeface="Calibri" panose="020F0502020204030204" pitchFamily="34" charset="0"/>
                <a:cs typeface="Arial" panose="020B0604020202020204" pitchFamily="34" charset="0"/>
              </a:rPr>
              <a:t> project </a:t>
            </a:r>
            <a:r>
              <a:rPr lang="en-US" sz="2800" dirty="0" err="1">
                <a:effectLst/>
                <a:latin typeface="Calibri" panose="020F0502020204030204" pitchFamily="34" charset="0"/>
                <a:ea typeface="Calibri" panose="020F0502020204030204" pitchFamily="34" charset="0"/>
                <a:cs typeface="Arial" panose="020B0604020202020204" pitchFamily="34" charset="0"/>
              </a:rPr>
              <a:t>dimana</a:t>
            </a:r>
            <a:r>
              <a:rPr lang="en-US" sz="2800" dirty="0">
                <a:effectLst/>
                <a:latin typeface="Calibri" panose="020F0502020204030204" pitchFamily="34" charset="0"/>
                <a:ea typeface="Calibri" panose="020F0502020204030204" pitchFamily="34" charset="0"/>
                <a:cs typeface="Arial" panose="020B0604020202020204" pitchFamily="34" charset="0"/>
              </a:rPr>
              <a:t> salah </a:t>
            </a:r>
            <a:r>
              <a:rPr lang="en-US" sz="2800" dirty="0" err="1">
                <a:effectLst/>
                <a:latin typeface="Calibri" panose="020F0502020204030204" pitchFamily="34" charset="0"/>
                <a:ea typeface="Calibri" panose="020F0502020204030204" pitchFamily="34" charset="0"/>
                <a:cs typeface="Arial" panose="020B0604020202020204" pitchFamily="34" charset="0"/>
              </a:rPr>
              <a:t>satu</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pekerjaannya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membuat</a:t>
            </a:r>
            <a:r>
              <a:rPr lang="en-US" sz="2800" dirty="0">
                <a:effectLst/>
                <a:latin typeface="Calibri" panose="020F0502020204030204" pitchFamily="34" charset="0"/>
                <a:ea typeface="Calibri" panose="020F0502020204030204" pitchFamily="34" charset="0"/>
                <a:cs typeface="Arial" panose="020B0604020202020204" pitchFamily="34" charset="0"/>
              </a:rPr>
              <a:t> database </a:t>
            </a:r>
            <a:r>
              <a:rPr lang="en-US" sz="2800" dirty="0" err="1">
                <a:effectLst/>
                <a:latin typeface="Calibri" panose="020F0502020204030204" pitchFamily="34" charset="0"/>
                <a:ea typeface="Calibri" panose="020F0502020204030204" pitchFamily="34" charset="0"/>
                <a:cs typeface="Arial" panose="020B0604020202020204" pitchFamily="34" charset="0"/>
              </a:rPr>
              <a:t>aplikasi</a:t>
            </a:r>
            <a:r>
              <a:rPr lang="en-US" sz="2800" dirty="0">
                <a:effectLst/>
                <a:latin typeface="Calibri" panose="020F0502020204030204" pitchFamily="34" charset="0"/>
                <a:ea typeface="Calibri" panose="020F0502020204030204" pitchFamily="34" charset="0"/>
                <a:cs typeface="Arial" panose="020B0604020202020204" pitchFamily="34" charset="0"/>
              </a:rPr>
              <a:t>. Salah </a:t>
            </a:r>
            <a:r>
              <a:rPr lang="en-US" sz="2800" dirty="0" err="1">
                <a:effectLst/>
                <a:latin typeface="Calibri" panose="020F0502020204030204" pitchFamily="34" charset="0"/>
                <a:ea typeface="Calibri" panose="020F0502020204030204" pitchFamily="34" charset="0"/>
                <a:cs typeface="Arial" panose="020B0604020202020204" pitchFamily="34" charset="0"/>
              </a:rPr>
              <a:t>satu</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dibutuhkan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dalam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pembuatan</a:t>
            </a:r>
            <a:r>
              <a:rPr lang="en-US" sz="2800" dirty="0">
                <a:effectLst/>
                <a:latin typeface="Calibri" panose="020F0502020204030204" pitchFamily="34" charset="0"/>
                <a:ea typeface="Calibri" panose="020F0502020204030204" pitchFamily="34" charset="0"/>
                <a:cs typeface="Arial" panose="020B0604020202020204" pitchFamily="34" charset="0"/>
              </a:rPr>
              <a:t> database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adalah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informasi-informasi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dari</a:t>
            </a:r>
            <a:r>
              <a:rPr lang="en-US" sz="2800" dirty="0">
                <a:effectLst/>
                <a:latin typeface="Calibri" panose="020F0502020204030204" pitchFamily="34" charset="0"/>
                <a:ea typeface="Calibri" panose="020F0502020204030204" pitchFamily="34" charset="0"/>
                <a:cs typeface="Arial" panose="020B0604020202020204" pitchFamily="34" charset="0"/>
              </a:rPr>
              <a:t> para stakeholder. Tim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telah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menggunakan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cara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seperti</a:t>
            </a:r>
            <a:r>
              <a:rPr lang="en-US" sz="2800" dirty="0">
                <a:effectLst/>
                <a:latin typeface="Calibri" panose="020F0502020204030204" pitchFamily="34" charset="0"/>
                <a:ea typeface="Calibri" panose="020F0502020204030204" pitchFamily="34" charset="0"/>
                <a:cs typeface="Arial" panose="020B0604020202020204" pitchFamily="34" charset="0"/>
              </a:rPr>
              <a:t> brainstorming, interview, focus group, dan </a:t>
            </a:r>
            <a:r>
              <a:rPr lang="en-US" sz="2800" dirty="0" err="1">
                <a:effectLst/>
                <a:latin typeface="Calibri" panose="020F0502020204030204" pitchFamily="34" charset="0"/>
                <a:ea typeface="Calibri" panose="020F0502020204030204" pitchFamily="34" charset="0"/>
                <a:cs typeface="Arial" panose="020B0604020202020204" pitchFamily="34" charset="0"/>
              </a:rPr>
              <a:t>questionare</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untuk</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mendapatkan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informasi-informasi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tersebut</a:t>
            </a:r>
            <a:r>
              <a:rPr lang="en-US" sz="2800" dirty="0">
                <a:effectLst/>
                <a:latin typeface="Calibri" panose="020F0502020204030204" pitchFamily="34" charset="0"/>
                <a:ea typeface="Calibri" panose="020F0502020204030204" pitchFamily="34" charset="0"/>
                <a:cs typeface="Arial" panose="020B0604020202020204" pitchFamily="34" charset="0"/>
              </a:rPr>
              <a:t>. Cara-</a:t>
            </a:r>
            <a:r>
              <a:rPr lang="en-US" sz="2800" dirty="0" err="1">
                <a:effectLst/>
                <a:latin typeface="Calibri" panose="020F0502020204030204" pitchFamily="34" charset="0"/>
                <a:ea typeface="Calibri" panose="020F0502020204030204" pitchFamily="34" charset="0"/>
                <a:cs typeface="Arial" panose="020B0604020202020204" pitchFamily="34" charset="0"/>
              </a:rPr>
              <a:t>cara</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digunakan</a:t>
            </a:r>
            <a:r>
              <a:rPr lang="en-US" sz="2800" dirty="0">
                <a:effectLst/>
                <a:latin typeface="Calibri" panose="020F0502020204030204" pitchFamily="34" charset="0"/>
                <a:ea typeface="Calibri" panose="020F0502020204030204" pitchFamily="34" charset="0"/>
                <a:cs typeface="Arial" panose="020B0604020202020204" pitchFamily="34" charset="0"/>
              </a:rPr>
              <a:t> oleh </a:t>
            </a:r>
            <a:r>
              <a:rPr lang="en-US" sz="2800" dirty="0" err="1">
                <a:effectLst/>
                <a:latin typeface="Calibri" panose="020F0502020204030204" pitchFamily="34" charset="0"/>
                <a:ea typeface="Calibri" panose="020F0502020204030204" pitchFamily="34" charset="0"/>
                <a:cs typeface="Arial" panose="020B0604020202020204" pitchFamily="34" charset="0"/>
              </a:rPr>
              <a:t>tim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anda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tersebut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menunjukkan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cara</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atau</a:t>
            </a:r>
            <a:r>
              <a:rPr lang="en-US" sz="2800" dirty="0">
                <a:effectLst/>
                <a:latin typeface="Calibri" panose="020F0502020204030204" pitchFamily="34" charset="0"/>
                <a:ea typeface="Calibri" panose="020F0502020204030204" pitchFamily="34" charset="0"/>
                <a:cs typeface="Arial" panose="020B0604020202020204" pitchFamily="34" charset="0"/>
              </a:rPr>
              <a:t> Teknik </a:t>
            </a:r>
            <a:r>
              <a:rPr lang="en-US" sz="2800" dirty="0" err="1">
                <a:effectLst/>
                <a:latin typeface="Calibri" panose="020F0502020204030204" pitchFamily="34" charset="0"/>
                <a:ea typeface="Calibri" panose="020F0502020204030204" pitchFamily="34" charset="0"/>
                <a:cs typeface="Arial" panose="020B0604020202020204" pitchFamily="34" charset="0"/>
              </a:rPr>
              <a:t>dalam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tahap</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apa</a:t>
            </a:r>
            <a:r>
              <a:rPr lang="en-US" sz="2800" dirty="0">
                <a:effectLst/>
                <a:latin typeface="Calibri" panose="020F0502020204030204" pitchFamily="34" charset="0"/>
                <a:ea typeface="Calibri" panose="020F0502020204030204" pitchFamily="34" charset="0"/>
                <a:cs typeface="Arial" panose="020B0604020202020204" pitchFamily="34" charset="0"/>
              </a:rPr>
              <a:t>?</a:t>
            </a:r>
            <a:endParaRPr lang="en-US" sz="6000" dirty="0"/>
          </a:p>
        </p:txBody>
      </p:sp>
      <p:sp>
        <p:nvSpPr>
          <p:cNvPr id="3" name="Content Placeholder 2">
            <a:extLst>
              <a:ext uri="{FF2B5EF4-FFF2-40B4-BE49-F238E27FC236}">
                <a16:creationId xmlns:a16="http://schemas.microsoft.com/office/drawing/2014/main" id="{3D721AC6-746C-C251-A4A2-A63D033D918F}"/>
              </a:ext>
            </a:extLst>
          </p:cNvPr>
          <p:cNvSpPr>
            <a:spLocks noGrp="1"/>
          </p:cNvSpPr>
          <p:nvPr>
            <p:ph idx="1"/>
          </p:nvPr>
        </p:nvSpPr>
        <p:spPr>
          <a:xfrm>
            <a:off x="838200" y="2954215"/>
            <a:ext cx="10515600" cy="3222748"/>
          </a:xfrm>
        </p:spPr>
        <p:txBody>
          <a:bodyPr>
            <a:normAutofit/>
          </a:bodyPr>
          <a:lstStyle/>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Data gathering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Data analysis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Decision making</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Arial" panose="020B0604020202020204" pitchFamily="34" charset="0"/>
              </a:rPr>
              <a:t>Data Representation</a:t>
            </a:r>
            <a:endParaRPr lang="en-US" sz="4400" dirty="0"/>
          </a:p>
        </p:txBody>
      </p:sp>
    </p:spTree>
    <p:extLst>
      <p:ext uri="{BB962C8B-B14F-4D97-AF65-F5344CB8AC3E}">
        <p14:creationId xmlns:p14="http://schemas.microsoft.com/office/powerpoint/2010/main" val="5590432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F9F8-2375-FBDD-7EBC-A465BF62DFCB}"/>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langkah-langkah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analisis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skalabilitas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lunak</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r>
              <a:rPr lang="en-US" sz="3200" dirty="0">
                <a:effectLst/>
                <a:latin typeface="Calibri" panose="020F0502020204030204" pitchFamily="34" charset="0"/>
                <a:ea typeface="Calibri" panose="020F0502020204030204" pitchFamily="34" charset="0"/>
                <a:cs typeface="Times New Roman" panose="02020603050405020304" pitchFamily="18" charset="0"/>
              </a:rPr>
              <a:t>:</a:t>
            </a:r>
            <a:endParaRPr lang="en-US" sz="6600" dirty="0"/>
          </a:p>
        </p:txBody>
      </p:sp>
      <p:sp>
        <p:nvSpPr>
          <p:cNvPr id="3" name="Content Placeholder 2">
            <a:extLst>
              <a:ext uri="{FF2B5EF4-FFF2-40B4-BE49-F238E27FC236}">
                <a16:creationId xmlns:a16="http://schemas.microsoft.com/office/drawing/2014/main" id="{C04233B5-AC10-9BF2-2630-F9BE11EF1384}"/>
              </a:ext>
            </a:extLst>
          </p:cNvPr>
          <p:cNvSpPr>
            <a:spLocks noGrp="1"/>
          </p:cNvSpPr>
          <p:nvPr>
            <p:ph idx="1"/>
          </p:nvPr>
        </p:nvSpPr>
        <p:spPr/>
        <p:txBody>
          <a:bodyPr>
            <a:normAutofit/>
          </a:bodyPr>
          <a:lstStyle/>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a:t>
            </a:r>
            <a:r>
              <a:rPr lang="en-US" dirty="0" err="1">
                <a:effectLst/>
                <a:latin typeface="Calibri" panose="020F0502020204030204" pitchFamily="34" charset="0"/>
                <a:ea typeface="Calibri" panose="020F0502020204030204" pitchFamily="34" charset="0"/>
                <a:cs typeface="Times New Roman" panose="02020603050405020304" pitchFamily="18" charset="0"/>
              </a:rPr>
              <a:t>Mengidentifikasi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lingkungan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operasi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aplikasi</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 </a:t>
            </a:r>
            <a:r>
              <a:rPr lang="en-US"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kebutuhan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keras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c. </a:t>
            </a:r>
            <a:r>
              <a:rPr lang="en-US" dirty="0" err="1">
                <a:effectLst/>
                <a:latin typeface="Calibri" panose="020F0502020204030204" pitchFamily="34" charset="0"/>
                <a:ea typeface="Calibri" panose="020F0502020204030204" pitchFamily="34" charset="0"/>
                <a:cs typeface="Times New Roman" panose="02020603050405020304" pitchFamily="18" charset="0"/>
              </a:rPr>
              <a:t>Menetapkan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kompabilitasi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dari</a:t>
            </a:r>
            <a:r>
              <a:rPr lang="en-US" dirty="0">
                <a:effectLst/>
                <a:latin typeface="Calibri" panose="020F0502020204030204" pitchFamily="34" charset="0"/>
                <a:ea typeface="Calibri" panose="020F0502020204030204" pitchFamily="34" charset="0"/>
                <a:cs typeface="Times New Roman" panose="02020603050405020304" pitchFamily="18" charset="0"/>
              </a:rPr>
              <a:t> hardware dan software</a:t>
            </a:r>
          </a:p>
          <a:p>
            <a:r>
              <a:rPr lang="en-US" dirty="0">
                <a:effectLst/>
                <a:latin typeface="Calibri" panose="020F0502020204030204" pitchFamily="34" charset="0"/>
                <a:ea typeface="Calibri" panose="020F0502020204030204" pitchFamily="34" charset="0"/>
                <a:cs typeface="Times New Roman" panose="02020603050405020304" pitchFamily="18" charset="0"/>
              </a:rPr>
              <a:t>d. </a:t>
            </a:r>
            <a:r>
              <a:rPr lang="en-US"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jumlah</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pengguna</a:t>
            </a:r>
            <a:endParaRPr lang="en-US" sz="4000" dirty="0"/>
          </a:p>
        </p:txBody>
      </p:sp>
    </p:spTree>
    <p:extLst>
      <p:ext uri="{BB962C8B-B14F-4D97-AF65-F5344CB8AC3E}">
        <p14:creationId xmlns:p14="http://schemas.microsoft.com/office/powerpoint/2010/main" val="1255485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B649-DD8D-1BFF-35C5-D5A0B70129C4}"/>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hal-hal</a:t>
            </a:r>
            <a:r>
              <a:rPr lang="en-US" sz="28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perlu</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dilakukan</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saat</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aplikasi</a:t>
            </a:r>
            <a:r>
              <a:rPr lang="en-US" sz="2800" dirty="0">
                <a:effectLst/>
                <a:latin typeface="Calibri" panose="020F0502020204030204" pitchFamily="34" charset="0"/>
                <a:ea typeface="Calibri" panose="020F0502020204030204" pitchFamily="34" charset="0"/>
                <a:cs typeface="Times New Roman" panose="02020603050405020304" pitchFamily="18" charset="0"/>
              </a:rPr>
              <a:t> crash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karena</a:t>
            </a:r>
            <a:r>
              <a:rPr lang="en-US" sz="2800" dirty="0">
                <a:effectLst/>
                <a:latin typeface="Calibri" panose="020F0502020204030204" pitchFamily="34" charset="0"/>
                <a:ea typeface="Calibri" panose="020F0502020204030204" pitchFamily="34" charset="0"/>
                <a:cs typeface="Times New Roman" panose="02020603050405020304" pitchFamily="18" charset="0"/>
              </a:rPr>
              <a:t> traffic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tinggi</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000" dirty="0"/>
          </a:p>
        </p:txBody>
      </p:sp>
      <p:sp>
        <p:nvSpPr>
          <p:cNvPr id="3" name="Content Placeholder 2">
            <a:extLst>
              <a:ext uri="{FF2B5EF4-FFF2-40B4-BE49-F238E27FC236}">
                <a16:creationId xmlns:a16="http://schemas.microsoft.com/office/drawing/2014/main" id="{14ED827A-32B2-A5A6-1EF3-E9B5ED548ECE}"/>
              </a:ext>
            </a:extLst>
          </p:cNvPr>
          <p:cNvSpPr>
            <a:spLocks noGrp="1"/>
          </p:cNvSpPr>
          <p:nvPr>
            <p:ph idx="1"/>
          </p:nvPr>
        </p:nvSpPr>
        <p:spPr/>
        <p:txBody>
          <a:bodyPr>
            <a:normAutofit/>
          </a:bodyPr>
          <a:lstStyle/>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a:t>
            </a:r>
            <a:r>
              <a:rPr lang="en-US"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jumlah</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pengguna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 </a:t>
            </a:r>
            <a:r>
              <a:rPr lang="en-US" dirty="0" err="1">
                <a:effectLst/>
                <a:latin typeface="Calibri" panose="020F0502020204030204" pitchFamily="34" charset="0"/>
                <a:ea typeface="Calibri" panose="020F0502020204030204" pitchFamily="34" charset="0"/>
                <a:cs typeface="Times New Roman" panose="02020603050405020304" pitchFamily="18" charset="0"/>
              </a:rPr>
              <a:t>Memperbaiki</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kode</a:t>
            </a:r>
            <a:r>
              <a:rPr lang="en-US" dirty="0">
                <a:effectLst/>
                <a:latin typeface="Calibri" panose="020F0502020204030204" pitchFamily="34" charset="0"/>
                <a:ea typeface="Calibri" panose="020F0502020204030204" pitchFamily="34" charset="0"/>
                <a:cs typeface="Times New Roman" panose="02020603050405020304" pitchFamily="18" charset="0"/>
              </a:rPr>
              <a:t> program</a:t>
            </a:r>
          </a:p>
          <a:p>
            <a:pPr marL="203835">
              <a:spcAft>
                <a:spcPts val="600"/>
              </a:spcAft>
            </a:pPr>
            <a:r>
              <a:rPr lang="en-US" dirty="0">
                <a:effectLst/>
                <a:latin typeface="Calibri" panose="020F0502020204030204" pitchFamily="34" charset="0"/>
                <a:ea typeface="Calibri" panose="020F0502020204030204" pitchFamily="34" charset="0"/>
                <a:cs typeface="Times New Roman" panose="02020603050405020304" pitchFamily="18" charset="0"/>
              </a:rPr>
              <a:t>c. </a:t>
            </a:r>
            <a:r>
              <a:rPr lang="en-US" dirty="0" err="1">
                <a:effectLst/>
                <a:latin typeface="Calibri" panose="020F0502020204030204" pitchFamily="34" charset="0"/>
                <a:ea typeface="Calibri" panose="020F0502020204030204" pitchFamily="34" charset="0"/>
                <a:cs typeface="Times New Roman" panose="02020603050405020304" pitchFamily="18" charset="0"/>
              </a:rPr>
              <a:t>Melakukan</a:t>
            </a:r>
            <a:r>
              <a:rPr lang="en-US" dirty="0">
                <a:effectLst/>
                <a:latin typeface="Calibri" panose="020F0502020204030204" pitchFamily="34" charset="0"/>
                <a:ea typeface="Calibri" panose="020F0502020204030204" pitchFamily="34" charset="0"/>
                <a:cs typeface="Times New Roman" panose="02020603050405020304" pitchFamily="18" charset="0"/>
              </a:rPr>
              <a:t> load testing</a:t>
            </a:r>
          </a:p>
          <a:p>
            <a:r>
              <a:rPr lang="en-US" dirty="0">
                <a:effectLst/>
                <a:latin typeface="Calibri" panose="020F0502020204030204" pitchFamily="34" charset="0"/>
                <a:ea typeface="Calibri" panose="020F0502020204030204" pitchFamily="34" charset="0"/>
                <a:cs typeface="Times New Roman" panose="02020603050405020304" pitchFamily="18" charset="0"/>
              </a:rPr>
              <a:t>d. </a:t>
            </a:r>
            <a:r>
              <a:rPr lang="en-US" dirty="0" err="1">
                <a:effectLst/>
                <a:latin typeface="Calibri" panose="020F0502020204030204" pitchFamily="34" charset="0"/>
                <a:ea typeface="Calibri" panose="020F0502020204030204" pitchFamily="34" charset="0"/>
                <a:cs typeface="Times New Roman" panose="02020603050405020304" pitchFamily="18" charset="0"/>
              </a:rPr>
              <a:t>Menganalisis</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kebutuhan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keras</a:t>
            </a:r>
            <a:endParaRPr lang="en-US" sz="4000" dirty="0"/>
          </a:p>
        </p:txBody>
      </p:sp>
    </p:spTree>
    <p:extLst>
      <p:ext uri="{BB962C8B-B14F-4D97-AF65-F5344CB8AC3E}">
        <p14:creationId xmlns:p14="http://schemas.microsoft.com/office/powerpoint/2010/main" val="365747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641AE-63BE-1DE4-CB1A-634FC92C3C39}"/>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cs typeface="Times New Roman" panose="02020603050405020304" pitchFamily="18" charset="0"/>
              </a:rPr>
              <a:t>Apa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saja</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tugas</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dalam</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membuat</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err="1">
                <a:effectLst/>
                <a:latin typeface="Calibri" panose="020F0502020204030204" pitchFamily="34" charset="0"/>
                <a:ea typeface="Calibri" panose="020F0502020204030204" pitchFamily="34" charset="0"/>
                <a:cs typeface="Times New Roman" panose="02020603050405020304" pitchFamily="18" charset="0"/>
              </a:rPr>
              <a:t>skenario</a:t>
            </a:r>
            <a:r>
              <a:rPr lang="en-US" sz="3600" dirty="0">
                <a:effectLst/>
                <a:latin typeface="Calibri" panose="020F0502020204030204" pitchFamily="34" charset="0"/>
                <a:ea typeface="Calibri" panose="020F0502020204030204" pitchFamily="34" charset="0"/>
                <a:cs typeface="Times New Roman" panose="02020603050405020304" pitchFamily="18" charset="0"/>
              </a:rPr>
              <a:t> UAT (User Acceptance Test)?</a:t>
            </a:r>
            <a:endParaRPr lang="en-US" sz="7200" dirty="0"/>
          </a:p>
        </p:txBody>
      </p:sp>
      <p:sp>
        <p:nvSpPr>
          <p:cNvPr id="3" name="Content Placeholder 2">
            <a:extLst>
              <a:ext uri="{FF2B5EF4-FFF2-40B4-BE49-F238E27FC236}">
                <a16:creationId xmlns:a16="http://schemas.microsoft.com/office/drawing/2014/main" id="{57FFF857-AFE7-9D8B-384A-39AB282E6FB4}"/>
              </a:ext>
            </a:extLst>
          </p:cNvPr>
          <p:cNvSpPr>
            <a:spLocks noGrp="1"/>
          </p:cNvSpPr>
          <p:nvPr>
            <p:ph idx="1"/>
          </p:nvPr>
        </p:nvSpPr>
        <p:spPr/>
        <p:txBody>
          <a:bodyPr>
            <a:normAutofit/>
          </a:bodyPr>
          <a:lstStyle/>
          <a:p>
            <a:pPr marL="342900" lvl="0" indent="-342900">
              <a:spcAft>
                <a:spcPts val="400"/>
              </a:spcAft>
              <a:buSzPts val="1100"/>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Merepresentasikan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kelayakan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fitur-fitur</a:t>
            </a:r>
            <a:r>
              <a:rPr lang="en-US" sz="2400" dirty="0">
                <a:effectLst/>
                <a:latin typeface="Calibri" panose="020F0502020204030204" pitchFamily="34" charset="0"/>
                <a:ea typeface="Calibri" panose="020F0502020204030204" pitchFamily="34" charset="0"/>
                <a:cs typeface="Calibri" panose="020F0502020204030204" pitchFamily="34" charset="0"/>
              </a:rPr>
              <a:t> dan </a:t>
            </a:r>
            <a:r>
              <a:rPr lang="en-US" sz="2400" dirty="0" err="1">
                <a:effectLst/>
                <a:latin typeface="Calibri" panose="020F0502020204030204" pitchFamily="34" charset="0"/>
                <a:ea typeface="Calibri" panose="020F0502020204030204" pitchFamily="34" charset="0"/>
                <a:cs typeface="Calibri" panose="020F0502020204030204" pitchFamily="34" charset="0"/>
              </a:rPr>
              <a:t>mengidentifikasi</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kesesuaian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aplikasi</a:t>
            </a:r>
            <a:r>
              <a:rPr lang="en-US" sz="2400" dirty="0">
                <a:effectLst/>
                <a:latin typeface="Calibri" panose="020F0502020204030204" pitchFamily="34" charset="0"/>
                <a:ea typeface="Calibri" panose="020F0502020204030204" pitchFamily="34" charset="0"/>
                <a:cs typeface="Calibri" panose="020F0502020204030204" pitchFamily="34" charset="0"/>
              </a:rPr>
              <a:t>.</a:t>
            </a:r>
          </a:p>
          <a:p>
            <a:pPr marL="342900" lvl="0" indent="-342900">
              <a:spcAft>
                <a:spcPts val="400"/>
              </a:spcAft>
              <a:buSzPts val="1100"/>
              <a:buFont typeface="+mj-lt"/>
              <a:buAutoNum type="arabicPeriod"/>
            </a:pPr>
            <a:r>
              <a:rPr lang="en-US" sz="2400" dirty="0" err="1">
                <a:effectLst/>
                <a:latin typeface="Calibri" panose="020F0502020204030204" pitchFamily="34" charset="0"/>
                <a:ea typeface="Calibri" panose="020F0502020204030204" pitchFamily="34" charset="0"/>
                <a:cs typeface="Times New Roman" panose="02020603050405020304" pitchFamily="18" charset="0"/>
              </a:rPr>
              <a:t>Membuat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sekenario</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terkait</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fitur-fitur</a:t>
            </a:r>
            <a:r>
              <a:rPr lang="en-US" sz="2400" dirty="0">
                <a:effectLst/>
                <a:latin typeface="Calibri" panose="020F0502020204030204" pitchFamily="34" charset="0"/>
                <a:ea typeface="Calibri" panose="020F0502020204030204" pitchFamily="34" charset="0"/>
                <a:cs typeface="Times New Roman" panose="02020603050405020304" pitchFamily="18" charset="0"/>
              </a:rPr>
              <a:t> yang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dipilih</a:t>
            </a:r>
            <a:r>
              <a:rPr lang="en-US" sz="2400" dirty="0">
                <a:effectLst/>
                <a:latin typeface="Calibri" panose="020F0502020204030204" pitchFamily="34" charset="0"/>
                <a:ea typeface="Calibri" panose="020F0502020204030204" pitchFamily="34" charset="0"/>
                <a:cs typeface="Times New Roman" panose="02020603050405020304" pitchFamily="18" charset="0"/>
              </a:rPr>
              <a:t>.</a:t>
            </a:r>
            <a:endParaRPr lang="en-US" sz="3600" dirty="0"/>
          </a:p>
        </p:txBody>
      </p:sp>
    </p:spTree>
    <p:extLst>
      <p:ext uri="{BB962C8B-B14F-4D97-AF65-F5344CB8AC3E}">
        <p14:creationId xmlns:p14="http://schemas.microsoft.com/office/powerpoint/2010/main" val="17684219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6B6E9-5353-EF1C-6544-1575262ECBED}"/>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Times New Roman" panose="02020603050405020304" pitchFamily="18" charset="0"/>
              </a:rPr>
              <a:t>Berikut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adalah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beberapa</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pertimbangan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penggunaan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layanan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skalabilitas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otomatis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kecuali</a:t>
            </a:r>
            <a:endParaRPr lang="en-US" sz="6600" dirty="0"/>
          </a:p>
        </p:txBody>
      </p:sp>
      <p:sp>
        <p:nvSpPr>
          <p:cNvPr id="3" name="Content Placeholder 2">
            <a:extLst>
              <a:ext uri="{FF2B5EF4-FFF2-40B4-BE49-F238E27FC236}">
                <a16:creationId xmlns:a16="http://schemas.microsoft.com/office/drawing/2014/main" id="{DD3D0E2C-D7E7-5005-085F-7C692DAA2DEA}"/>
              </a:ext>
            </a:extLst>
          </p:cNvPr>
          <p:cNvSpPr>
            <a:spLocks noGrp="1"/>
          </p:cNvSpPr>
          <p:nvPr>
            <p:ph idx="1"/>
          </p:nvPr>
        </p:nvSpPr>
        <p:spPr/>
        <p:txBody>
          <a:bodyPr>
            <a:normAutofit/>
          </a:bodyPr>
          <a:lstStyle/>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Biaya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b.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Kebutuhan</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perangkat</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keras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203835">
              <a:spcAft>
                <a:spcPts val="6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c. Trend</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d.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Jumlah</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pengguna</a:t>
            </a:r>
            <a:endParaRPr lang="en-US" sz="4400" dirty="0"/>
          </a:p>
        </p:txBody>
      </p:sp>
    </p:spTree>
    <p:extLst>
      <p:ext uri="{BB962C8B-B14F-4D97-AF65-F5344CB8AC3E}">
        <p14:creationId xmlns:p14="http://schemas.microsoft.com/office/powerpoint/2010/main" val="16648026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F4D19-B580-FB82-BC2F-801ABDC9CB90}"/>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Apa</a:t>
            </a:r>
            <a:r>
              <a:rPr lang="en-US" sz="3200" dirty="0">
                <a:effectLst/>
                <a:latin typeface="Calibri" panose="020F0502020204030204" pitchFamily="34" charset="0"/>
                <a:ea typeface="Calibri" panose="020F0502020204030204" pitchFamily="34" charset="0"/>
                <a:cs typeface="Arial" panose="020B0604020202020204" pitchFamily="34" charset="0"/>
              </a:rPr>
              <a:t> yang </a:t>
            </a:r>
            <a:r>
              <a:rPr lang="en-US" sz="3200" dirty="0" err="1">
                <a:effectLst/>
                <a:latin typeface="Calibri" panose="020F0502020204030204" pitchFamily="34" charset="0"/>
                <a:ea typeface="Calibri" panose="020F0502020204030204" pitchFamily="34" charset="0"/>
                <a:cs typeface="Arial" panose="020B0604020202020204" pitchFamily="34" charset="0"/>
              </a:rPr>
              <a:t>dimaksud</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dengan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algoritma</a:t>
            </a:r>
            <a:endParaRPr lang="en-US" sz="6600" dirty="0"/>
          </a:p>
        </p:txBody>
      </p:sp>
      <p:sp>
        <p:nvSpPr>
          <p:cNvPr id="3" name="Content Placeholder 2">
            <a:extLst>
              <a:ext uri="{FF2B5EF4-FFF2-40B4-BE49-F238E27FC236}">
                <a16:creationId xmlns:a16="http://schemas.microsoft.com/office/drawing/2014/main" id="{6FAED2C2-06DC-CD85-35E3-C21E5B437683}"/>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Sebuah</a:t>
            </a:r>
            <a:r>
              <a:rPr lang="en-US" dirty="0">
                <a:effectLst/>
                <a:latin typeface="Calibri" panose="020F0502020204030204" pitchFamily="34" charset="0"/>
                <a:ea typeface="Calibri" panose="020F0502020204030204" pitchFamily="34" charset="0"/>
                <a:cs typeface="Arial" panose="020B0604020202020204" pitchFamily="34" charset="0"/>
              </a:rPr>
              <a:t> flowchart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Langkah-</a:t>
            </a:r>
            <a:r>
              <a:rPr lang="en-US" dirty="0" err="1">
                <a:effectLst/>
                <a:latin typeface="Calibri" panose="020F0502020204030204" pitchFamily="34" charset="0"/>
                <a:ea typeface="Calibri" panose="020F0502020204030204" pitchFamily="34" charset="0"/>
                <a:cs typeface="Arial" panose="020B0604020202020204" pitchFamily="34" charset="0"/>
              </a:rPr>
              <a:t>langkah</a:t>
            </a:r>
            <a:r>
              <a:rPr lang="en-US" dirty="0">
                <a:effectLst/>
                <a:latin typeface="Calibri" panose="020F0502020204030204" pitchFamily="34" charset="0"/>
                <a:ea typeface="Calibri" panose="020F0502020204030204" pitchFamily="34" charset="0"/>
                <a:cs typeface="Arial" panose="020B0604020202020204" pitchFamily="34" charset="0"/>
              </a:rPr>
              <a:t> yang </a:t>
            </a:r>
            <a:r>
              <a:rPr lang="en-US" dirty="0" err="1">
                <a:effectLst/>
                <a:latin typeface="Calibri" panose="020F0502020204030204" pitchFamily="34" charset="0"/>
                <a:ea typeface="Calibri" panose="020F0502020204030204" pitchFamily="34" charset="0"/>
                <a:cs typeface="Arial" panose="020B0604020202020204" pitchFamily="34" charset="0"/>
              </a:rPr>
              <a:t>ditulis</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secara</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sistematis</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untuk</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menyelesaikan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masalah</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Sekumpulan</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kode</a:t>
            </a:r>
            <a:r>
              <a:rPr lang="en-US" dirty="0">
                <a:effectLst/>
                <a:latin typeface="Calibri" panose="020F0502020204030204" pitchFamily="34" charset="0"/>
                <a:ea typeface="Calibri" panose="020F0502020204030204" pitchFamily="34" charset="0"/>
                <a:cs typeface="Arial" panose="020B0604020202020204" pitchFamily="34" charset="0"/>
              </a:rPr>
              <a:t> Bahasa </a:t>
            </a:r>
            <a:r>
              <a:rPr lang="en-US" dirty="0" err="1">
                <a:effectLst/>
                <a:latin typeface="Calibri" panose="020F0502020204030204" pitchFamily="34" charset="0"/>
                <a:ea typeface="Calibri" panose="020F0502020204030204" pitchFamily="34" charset="0"/>
                <a:cs typeface="Arial" panose="020B0604020202020204" pitchFamily="34" charset="0"/>
              </a:rPr>
              <a:t>pemrograman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effectLst/>
                <a:latin typeface="Calibri" panose="020F0502020204030204" pitchFamily="34" charset="0"/>
                <a:ea typeface="Calibri" panose="020F0502020204030204" pitchFamily="34" charset="0"/>
                <a:cs typeface="Arial" panose="020B0604020202020204" pitchFamily="34" charset="0"/>
              </a:rPr>
              <a:t>Sebuah</a:t>
            </a:r>
            <a:r>
              <a:rPr lang="en-US" dirty="0">
                <a:effectLst/>
                <a:latin typeface="Calibri" panose="020F0502020204030204" pitchFamily="34" charset="0"/>
                <a:ea typeface="Calibri" panose="020F0502020204030204" pitchFamily="34" charset="0"/>
                <a:cs typeface="Arial" panose="020B0604020202020204" pitchFamily="34" charset="0"/>
              </a:rPr>
              <a:t> function yang </a:t>
            </a:r>
            <a:r>
              <a:rPr lang="en-US" dirty="0" err="1">
                <a:effectLst/>
                <a:latin typeface="Calibri" panose="020F0502020204030204" pitchFamily="34" charset="0"/>
                <a:ea typeface="Calibri" panose="020F0502020204030204" pitchFamily="34" charset="0"/>
                <a:cs typeface="Arial" panose="020B0604020202020204" pitchFamily="34" charset="0"/>
              </a:rPr>
              <a:t>ada</a:t>
            </a:r>
            <a:r>
              <a:rPr lang="en-US" dirty="0">
                <a:effectLst/>
                <a:latin typeface="Calibri" panose="020F0502020204030204" pitchFamily="34" charset="0"/>
                <a:ea typeface="Calibri" panose="020F0502020204030204" pitchFamily="34" charset="0"/>
                <a:cs typeface="Arial" panose="020B0604020202020204" pitchFamily="34" charset="0"/>
              </a:rPr>
              <a:t> </a:t>
            </a:r>
            <a:r>
              <a:rPr lang="en-US" dirty="0" err="1">
                <a:effectLst/>
                <a:latin typeface="Calibri" panose="020F0502020204030204" pitchFamily="34" charset="0"/>
                <a:ea typeface="Calibri" panose="020F0502020204030204" pitchFamily="34" charset="0"/>
                <a:cs typeface="Arial" panose="020B0604020202020204" pitchFamily="34" charset="0"/>
              </a:rPr>
              <a:t>dalam</a:t>
            </a:r>
            <a:r>
              <a:rPr lang="en-US" dirty="0">
                <a:effectLst/>
                <a:latin typeface="Calibri" panose="020F0502020204030204" pitchFamily="34" charset="0"/>
                <a:ea typeface="Calibri" panose="020F0502020204030204" pitchFamily="34" charset="0"/>
                <a:cs typeface="Arial" panose="020B0604020202020204" pitchFamily="34" charset="0"/>
              </a:rPr>
              <a:t> Bahasa </a:t>
            </a:r>
            <a:r>
              <a:rPr lang="en-US" dirty="0" err="1">
                <a:effectLst/>
                <a:latin typeface="Calibri" panose="020F0502020204030204" pitchFamily="34" charset="0"/>
                <a:ea typeface="Calibri" panose="020F0502020204030204" pitchFamily="34" charset="0"/>
                <a:cs typeface="Arial" panose="020B0604020202020204" pitchFamily="34" charset="0"/>
              </a:rPr>
              <a:t>pemrograman</a:t>
            </a:r>
            <a:endParaRPr lang="en-US" sz="4000" dirty="0"/>
          </a:p>
        </p:txBody>
      </p:sp>
    </p:spTree>
    <p:extLst>
      <p:ext uri="{BB962C8B-B14F-4D97-AF65-F5344CB8AC3E}">
        <p14:creationId xmlns:p14="http://schemas.microsoft.com/office/powerpoint/2010/main" val="37622524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AF3D-432B-B222-381D-EF48CDD5D514}"/>
              </a:ext>
            </a:extLst>
          </p:cNvPr>
          <p:cNvSpPr>
            <a:spLocks noGrp="1"/>
          </p:cNvSpPr>
          <p:nvPr>
            <p:ph type="title"/>
          </p:nvPr>
        </p:nvSpPr>
        <p:spPr/>
        <p:txBody>
          <a:bodyPr>
            <a:normAutofit/>
          </a:bodyPr>
          <a:lstStyle/>
          <a:p>
            <a:r>
              <a:rPr lang="en-US" sz="2800" dirty="0" err="1">
                <a:effectLst/>
                <a:latin typeface="Calibri" panose="020F0502020204030204" pitchFamily="34" charset="0"/>
                <a:ea typeface="Calibri" panose="020F0502020204030204" pitchFamily="34" charset="0"/>
                <a:cs typeface="Arial" panose="020B0604020202020204" pitchFamily="34" charset="0"/>
              </a:rPr>
              <a:t>Berikut</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ini</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contoh</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penulisan</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deklarasi</a:t>
            </a:r>
            <a:r>
              <a:rPr lang="en-US" sz="2800" dirty="0">
                <a:effectLst/>
                <a:latin typeface="Calibri" panose="020F0502020204030204" pitchFamily="34" charset="0"/>
                <a:ea typeface="Calibri" panose="020F0502020204030204" pitchFamily="34" charset="0"/>
                <a:cs typeface="Arial" panose="020B0604020202020204" pitchFamily="34" charset="0"/>
              </a:rPr>
              <a:t> function </a:t>
            </a:r>
            <a:r>
              <a:rPr lang="en-US" sz="2800" dirty="0" err="1">
                <a:effectLst/>
                <a:latin typeface="Calibri" panose="020F0502020204030204" pitchFamily="34" charset="0"/>
                <a:ea typeface="Calibri" panose="020F0502020204030204" pitchFamily="34" charset="0"/>
                <a:cs typeface="Arial" panose="020B0604020202020204" pitchFamily="34" charset="0"/>
              </a:rPr>
              <a:t>dalam</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javascript</a:t>
            </a:r>
            <a:r>
              <a:rPr lang="en-US" sz="2800" dirty="0">
                <a:effectLst/>
                <a:latin typeface="Calibri" panose="020F0502020204030204" pitchFamily="34" charset="0"/>
                <a:ea typeface="Calibri" panose="020F0502020204030204" pitchFamily="34" charset="0"/>
                <a:cs typeface="Arial" panose="020B0604020202020204" pitchFamily="34" charset="0"/>
              </a:rPr>
              <a:t> yang </a:t>
            </a:r>
            <a:r>
              <a:rPr lang="en-US" sz="2800" dirty="0" err="1">
                <a:effectLst/>
                <a:latin typeface="Calibri" panose="020F0502020204030204" pitchFamily="34" charset="0"/>
                <a:ea typeface="Calibri" panose="020F0502020204030204" pitchFamily="34" charset="0"/>
                <a:cs typeface="Arial" panose="020B0604020202020204" pitchFamily="34" charset="0"/>
              </a:rPr>
              <a:t>benar</a:t>
            </a:r>
            <a:r>
              <a:rPr lang="en-US" sz="2800" dirty="0">
                <a:effectLst/>
                <a:latin typeface="Calibri" panose="020F0502020204030204" pitchFamily="34" charset="0"/>
                <a:ea typeface="Calibri" panose="020F0502020204030204" pitchFamily="34" charset="0"/>
                <a:cs typeface="Arial" panose="020B0604020202020204" pitchFamily="34" charset="0"/>
              </a:rPr>
              <a:t>, </a:t>
            </a:r>
            <a:r>
              <a:rPr lang="en-US" sz="2800" dirty="0" err="1">
                <a:effectLst/>
                <a:latin typeface="Calibri" panose="020F0502020204030204" pitchFamily="34" charset="0"/>
                <a:ea typeface="Calibri" panose="020F0502020204030204" pitchFamily="34" charset="0"/>
                <a:cs typeface="Arial" panose="020B0604020202020204" pitchFamily="34" charset="0"/>
              </a:rPr>
              <a:t>kecuali</a:t>
            </a:r>
            <a:endParaRPr lang="en-US" sz="6000" dirty="0"/>
          </a:p>
        </p:txBody>
      </p:sp>
      <p:sp>
        <p:nvSpPr>
          <p:cNvPr id="3" name="Content Placeholder 2">
            <a:extLst>
              <a:ext uri="{FF2B5EF4-FFF2-40B4-BE49-F238E27FC236}">
                <a16:creationId xmlns:a16="http://schemas.microsoft.com/office/drawing/2014/main" id="{D3399AC6-4DB6-C746-CAF4-EB4F007A3AE4}"/>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function </a:t>
            </a:r>
            <a:r>
              <a:rPr lang="en-US" dirty="0" err="1">
                <a:effectLst/>
                <a:latin typeface="Calibri" panose="020F0502020204030204" pitchFamily="34" charset="0"/>
                <a:ea typeface="Calibri" panose="020F0502020204030204" pitchFamily="34" charset="0"/>
                <a:cs typeface="Arial" panose="020B0604020202020204" pitchFamily="34" charset="0"/>
              </a:rPr>
              <a:t>cek</a:t>
            </a:r>
            <a:r>
              <a:rPr lang="en-US" dirty="0">
                <a:effectLst/>
                <a:latin typeface="Calibri" panose="020F0502020204030204" pitchFamily="34" charset="0"/>
                <a:ea typeface="Calibri" panose="020F0502020204030204" pitchFamily="34" charset="0"/>
                <a:cs typeface="Arial" panose="020B0604020202020204" pitchFamily="34" charset="0"/>
              </a:rPr>
              <a:t> data()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function </a:t>
            </a:r>
            <a:r>
              <a:rPr lang="en-US" dirty="0" err="1">
                <a:effectLst/>
                <a:latin typeface="Calibri" panose="020F0502020204030204" pitchFamily="34" charset="0"/>
                <a:ea typeface="Calibri" panose="020F0502020204030204" pitchFamily="34" charset="0"/>
                <a:cs typeface="Arial" panose="020B0604020202020204" pitchFamily="34" charset="0"/>
              </a:rPr>
              <a:t>cek</a:t>
            </a:r>
            <a:r>
              <a:rPr lang="en-US" dirty="0">
                <a:latin typeface="Calibri" panose="020F0502020204030204" pitchFamily="34" charset="0"/>
                <a:ea typeface="Calibri" panose="020F0502020204030204" pitchFamily="34" charset="0"/>
                <a:cs typeface="Arial" panose="020B0604020202020204" pitchFamily="34" charset="0"/>
              </a:rPr>
              <a:t> </a:t>
            </a:r>
            <a:r>
              <a:rPr lang="en-US" dirty="0">
                <a:effectLst/>
                <a:latin typeface="Calibri" panose="020F0502020204030204" pitchFamily="34" charset="0"/>
                <a:ea typeface="Calibri" panose="020F0502020204030204" pitchFamily="34" charset="0"/>
                <a:cs typeface="Arial" panose="020B0604020202020204" pitchFamily="34" charset="0"/>
              </a:rPr>
              <a:t>data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function </a:t>
            </a:r>
            <a:r>
              <a:rPr lang="en-US" dirty="0" err="1">
                <a:effectLst/>
                <a:latin typeface="Calibri" panose="020F0502020204030204" pitchFamily="34" charset="0"/>
                <a:ea typeface="Calibri" panose="020F0502020204030204" pitchFamily="34" charset="0"/>
                <a:cs typeface="Arial" panose="020B0604020202020204" pitchFamily="34" charset="0"/>
              </a:rPr>
              <a:t>cekdata</a:t>
            </a:r>
            <a:r>
              <a:rPr lang="en-US" dirty="0">
                <a:effectLst/>
                <a:latin typeface="Calibri" panose="020F0502020204030204" pitchFamily="34"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cekdata</a:t>
            </a:r>
            <a:r>
              <a:rPr lang="en-US" dirty="0">
                <a:effectLst/>
                <a:latin typeface="Calibri" panose="020F0502020204030204" pitchFamily="34" charset="0"/>
                <a:ea typeface="Calibri" panose="020F0502020204030204" pitchFamily="34" charset="0"/>
                <a:cs typeface="Arial" panose="020B0604020202020204" pitchFamily="34" charset="0"/>
              </a:rPr>
              <a:t>()</a:t>
            </a:r>
            <a:endParaRPr lang="en-US" sz="4000" dirty="0"/>
          </a:p>
        </p:txBody>
      </p:sp>
    </p:spTree>
    <p:extLst>
      <p:ext uri="{BB962C8B-B14F-4D97-AF65-F5344CB8AC3E}">
        <p14:creationId xmlns:p14="http://schemas.microsoft.com/office/powerpoint/2010/main" val="36650556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77FCB-E853-7E34-6708-599507B7DD4B}"/>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Dalam</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pemrograman</a:t>
            </a:r>
            <a:r>
              <a:rPr lang="en-US" sz="3200" dirty="0">
                <a:effectLst/>
                <a:latin typeface="Calibri" panose="020F0502020204030204" pitchFamily="34" charset="0"/>
                <a:ea typeface="Calibri" panose="020F0502020204030204" pitchFamily="34" charset="0"/>
                <a:cs typeface="Arial" panose="020B0604020202020204" pitchFamily="34" charset="0"/>
              </a:rPr>
              <a:t>, yang </a:t>
            </a:r>
            <a:r>
              <a:rPr lang="en-US" sz="3200" dirty="0" err="1">
                <a:effectLst/>
                <a:latin typeface="Calibri" panose="020F0502020204030204" pitchFamily="34" charset="0"/>
                <a:ea typeface="Calibri" panose="020F0502020204030204" pitchFamily="34" charset="0"/>
                <a:cs typeface="Arial" panose="020B0604020202020204" pitchFamily="34" charset="0"/>
              </a:rPr>
              <a:t>berfungsi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untuk</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menyimpan</a:t>
            </a:r>
            <a:r>
              <a:rPr lang="en-US" sz="3200" dirty="0">
                <a:effectLst/>
                <a:latin typeface="Calibri" panose="020F0502020204030204" pitchFamily="34" charset="0"/>
                <a:ea typeface="Calibri" panose="020F0502020204030204" pitchFamily="34" charset="0"/>
                <a:cs typeface="Arial" panose="020B0604020202020204" pitchFamily="34" charset="0"/>
              </a:rPr>
              <a:t> data </a:t>
            </a:r>
            <a:r>
              <a:rPr lang="en-US" sz="3200" dirty="0" err="1">
                <a:effectLst/>
                <a:latin typeface="Calibri" panose="020F0502020204030204" pitchFamily="34" charset="0"/>
                <a:ea typeface="Calibri" panose="020F0502020204030204" pitchFamily="34" charset="0"/>
                <a:cs typeface="Arial" panose="020B0604020202020204" pitchFamily="34" charset="0"/>
              </a:rPr>
              <a:t>atau</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nilai</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selama</a:t>
            </a:r>
            <a:r>
              <a:rPr lang="en-US" sz="3200" dirty="0">
                <a:effectLst/>
                <a:latin typeface="Calibri" panose="020F0502020204030204" pitchFamily="34" charset="0"/>
                <a:ea typeface="Calibri" panose="020F0502020204030204" pitchFamily="34" charset="0"/>
                <a:cs typeface="Arial" panose="020B0604020202020204" pitchFamily="34" charset="0"/>
              </a:rPr>
              <a:t> proses </a:t>
            </a:r>
            <a:r>
              <a:rPr lang="en-US" sz="3200" dirty="0" err="1">
                <a:effectLst/>
                <a:latin typeface="Calibri" panose="020F0502020204030204" pitchFamily="34" charset="0"/>
                <a:ea typeface="Calibri" panose="020F0502020204030204" pitchFamily="34" charset="0"/>
                <a:cs typeface="Arial" panose="020B0604020202020204" pitchFamily="34" charset="0"/>
              </a:rPr>
              <a:t>pemrograman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adalah</a:t>
            </a:r>
            <a:r>
              <a:rPr lang="en-US" sz="3200" dirty="0">
                <a:effectLst/>
                <a:latin typeface="Calibri" panose="020F0502020204030204" pitchFamily="34" charset="0"/>
                <a:ea typeface="Calibri" panose="020F0502020204030204" pitchFamily="34" charset="0"/>
                <a:cs typeface="Arial" panose="020B0604020202020204" pitchFamily="34" charset="0"/>
              </a:rPr>
              <a:t>?</a:t>
            </a:r>
            <a:endParaRPr lang="en-US" sz="6600" dirty="0"/>
          </a:p>
        </p:txBody>
      </p:sp>
      <p:sp>
        <p:nvSpPr>
          <p:cNvPr id="3" name="Content Placeholder 2">
            <a:extLst>
              <a:ext uri="{FF2B5EF4-FFF2-40B4-BE49-F238E27FC236}">
                <a16:creationId xmlns:a16="http://schemas.microsoft.com/office/drawing/2014/main" id="{A72612BE-59F4-3188-6A9F-1498CF1D9E14}"/>
              </a:ext>
            </a:extLst>
          </p:cNvPr>
          <p:cNvSpPr>
            <a:spLocks noGrp="1"/>
          </p:cNvSpPr>
          <p:nvPr>
            <p:ph idx="1"/>
          </p:nvPr>
        </p:nvSpPr>
        <p:spPr/>
        <p:txBody>
          <a:bodyPr>
            <a:normAutofit/>
          </a:bodyPr>
          <a:lstStyle/>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Functions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err="1">
                <a:effectLst/>
                <a:latin typeface="Calibri" panose="020F0502020204030204" pitchFamily="34" charset="0"/>
                <a:ea typeface="Calibri" panose="020F0502020204030204" pitchFamily="34" charset="0"/>
                <a:cs typeface="Arial" panose="020B0604020202020204" pitchFamily="34" charset="0"/>
              </a:rPr>
              <a:t>Variabel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dirty="0">
                <a:effectLst/>
                <a:latin typeface="Calibri" panose="020F0502020204030204" pitchFamily="34" charset="0"/>
                <a:ea typeface="Calibri" panose="020F0502020204030204" pitchFamily="34" charset="0"/>
                <a:cs typeface="Arial" panose="020B0604020202020204" pitchFamily="34" charset="0"/>
              </a:rPr>
              <a:t>Data Types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effectLst/>
                <a:latin typeface="Calibri" panose="020F0502020204030204" pitchFamily="34" charset="0"/>
                <a:ea typeface="Calibri" panose="020F0502020204030204" pitchFamily="34" charset="0"/>
                <a:cs typeface="Arial" panose="020B0604020202020204" pitchFamily="34" charset="0"/>
              </a:rPr>
              <a:t>Algoritma</a:t>
            </a:r>
            <a:endParaRPr lang="en-US" sz="4000" dirty="0"/>
          </a:p>
        </p:txBody>
      </p:sp>
    </p:spTree>
    <p:extLst>
      <p:ext uri="{BB962C8B-B14F-4D97-AF65-F5344CB8AC3E}">
        <p14:creationId xmlns:p14="http://schemas.microsoft.com/office/powerpoint/2010/main" val="31481049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02C31-A9F1-1C74-D88C-8B5486A6C335}"/>
              </a:ext>
            </a:extLst>
          </p:cNvPr>
          <p:cNvSpPr>
            <a:spLocks noGrp="1"/>
          </p:cNvSpPr>
          <p:nvPr>
            <p:ph type="title"/>
          </p:nvPr>
        </p:nvSpPr>
        <p:spPr/>
        <p:txBody>
          <a:bodyPr>
            <a:normAutofit/>
          </a:bodyPr>
          <a:lstStyle/>
          <a:p>
            <a:r>
              <a:rPr lang="en-US" sz="3200" dirty="0" err="1">
                <a:effectLst/>
                <a:latin typeface="Calibri" panose="020F0502020204030204" pitchFamily="34" charset="0"/>
                <a:ea typeface="Calibri" panose="020F0502020204030204" pitchFamily="34" charset="0"/>
                <a:cs typeface="Arial" panose="020B0604020202020204" pitchFamily="34" charset="0"/>
              </a:rPr>
              <a:t>Jenis</a:t>
            </a:r>
            <a:r>
              <a:rPr lang="en-US" sz="3200" dirty="0">
                <a:effectLst/>
                <a:latin typeface="Calibri" panose="020F0502020204030204" pitchFamily="34" charset="0"/>
                <a:ea typeface="Calibri" panose="020F0502020204030204" pitchFamily="34" charset="0"/>
                <a:cs typeface="Arial" panose="020B0604020202020204" pitchFamily="34" charset="0"/>
              </a:rPr>
              <a:t> variable yang </a:t>
            </a:r>
            <a:r>
              <a:rPr lang="en-US" sz="3200" dirty="0" err="1">
                <a:effectLst/>
                <a:latin typeface="Calibri" panose="020F0502020204030204" pitchFamily="34" charset="0"/>
                <a:ea typeface="Calibri" panose="020F0502020204030204" pitchFamily="34" charset="0"/>
                <a:cs typeface="Arial" panose="020B0604020202020204" pitchFamily="34" charset="0"/>
              </a:rPr>
              <a:t>dapat</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kita</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gunakan</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untuk</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menampung</a:t>
            </a:r>
            <a:r>
              <a:rPr lang="en-US" sz="3200" dirty="0">
                <a:effectLst/>
                <a:latin typeface="Calibri" panose="020F0502020204030204" pitchFamily="34" charset="0"/>
                <a:ea typeface="Calibri" panose="020F0502020204030204" pitchFamily="34" charset="0"/>
                <a:cs typeface="Arial" panose="020B0604020202020204" pitchFamily="34" charset="0"/>
              </a:rPr>
              <a:t> </a:t>
            </a:r>
            <a:r>
              <a:rPr lang="en-US" sz="3200" dirty="0" err="1">
                <a:effectLst/>
                <a:latin typeface="Calibri" panose="020F0502020204030204" pitchFamily="34" charset="0"/>
                <a:ea typeface="Calibri" panose="020F0502020204030204" pitchFamily="34" charset="0"/>
                <a:cs typeface="Arial" panose="020B0604020202020204" pitchFamily="34" charset="0"/>
              </a:rPr>
              <a:t>banyak</a:t>
            </a:r>
            <a:r>
              <a:rPr lang="en-US" sz="3200" dirty="0">
                <a:effectLst/>
                <a:latin typeface="Calibri" panose="020F0502020204030204" pitchFamily="34" charset="0"/>
                <a:ea typeface="Calibri" panose="020F0502020204030204" pitchFamily="34" charset="0"/>
                <a:cs typeface="Arial" panose="020B0604020202020204" pitchFamily="34" charset="0"/>
              </a:rPr>
              <a:t> data </a:t>
            </a:r>
            <a:r>
              <a:rPr lang="en-US" sz="3200" dirty="0" err="1">
                <a:effectLst/>
                <a:latin typeface="Calibri" panose="020F0502020204030204" pitchFamily="34" charset="0"/>
                <a:ea typeface="Calibri" panose="020F0502020204030204" pitchFamily="34" charset="0"/>
                <a:cs typeface="Arial" panose="020B0604020202020204" pitchFamily="34" charset="0"/>
              </a:rPr>
              <a:t>adalah</a:t>
            </a:r>
            <a:r>
              <a:rPr lang="en-US" sz="3200" dirty="0">
                <a:effectLst/>
                <a:latin typeface="Calibri" panose="020F0502020204030204" pitchFamily="34" charset="0"/>
                <a:ea typeface="Calibri" panose="020F0502020204030204" pitchFamily="34" charset="0"/>
                <a:cs typeface="Arial" panose="020B0604020202020204" pitchFamily="34" charset="0"/>
              </a:rPr>
              <a:t>? </a:t>
            </a:r>
            <a:endParaRPr lang="en-US" sz="6600" dirty="0"/>
          </a:p>
        </p:txBody>
      </p:sp>
      <p:sp>
        <p:nvSpPr>
          <p:cNvPr id="3" name="Content Placeholder 2">
            <a:extLst>
              <a:ext uri="{FF2B5EF4-FFF2-40B4-BE49-F238E27FC236}">
                <a16:creationId xmlns:a16="http://schemas.microsoft.com/office/drawing/2014/main" id="{7E4D585B-D43C-86D1-9D68-CC7AAC8FFF60}"/>
              </a:ext>
            </a:extLst>
          </p:cNvPr>
          <p:cNvSpPr>
            <a:spLocks noGrp="1"/>
          </p:cNvSpPr>
          <p:nvPr>
            <p:ph idx="1"/>
          </p:nvPr>
        </p:nvSpPr>
        <p:spPr/>
        <p:txBody>
          <a:bodyPr>
            <a:normAutofit/>
          </a:bodyPr>
          <a:lstStyle/>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Integer</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Array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String</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600"/>
              </a:spcAft>
              <a:buFont typeface="+mj-lt"/>
              <a:buAutoNum type="alphaLcPeriod"/>
            </a:pPr>
            <a:r>
              <a:rPr lang="en-US" sz="3200" dirty="0">
                <a:effectLst/>
                <a:latin typeface="Calibri" panose="020F0502020204030204" pitchFamily="34" charset="0"/>
                <a:ea typeface="Calibri" panose="020F0502020204030204" pitchFamily="34" charset="0"/>
                <a:cs typeface="Arial" panose="020B0604020202020204" pitchFamily="34" charset="0"/>
              </a:rPr>
              <a:t>Float</a:t>
            </a:r>
            <a:endParaRPr lang="en-US" sz="4400" dirty="0"/>
          </a:p>
        </p:txBody>
      </p:sp>
    </p:spTree>
    <p:extLst>
      <p:ext uri="{BB962C8B-B14F-4D97-AF65-F5344CB8AC3E}">
        <p14:creationId xmlns:p14="http://schemas.microsoft.com/office/powerpoint/2010/main" val="135837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ECC30-0744-47BA-345F-74D71A6DDA1A}"/>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langkah-langkah</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untuk</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mengelola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keamanan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informasi</a:t>
            </a:r>
            <a:endParaRPr lang="en-US" sz="7200" dirty="0"/>
          </a:p>
        </p:txBody>
      </p:sp>
      <p:sp>
        <p:nvSpPr>
          <p:cNvPr id="3" name="Content Placeholder 2">
            <a:extLst>
              <a:ext uri="{FF2B5EF4-FFF2-40B4-BE49-F238E27FC236}">
                <a16:creationId xmlns:a16="http://schemas.microsoft.com/office/drawing/2014/main" id="{8D44A8C2-33CE-4A7A-565E-8313DAC925F1}"/>
              </a:ext>
            </a:extLst>
          </p:cNvPr>
          <p:cNvSpPr>
            <a:spLocks noGrp="1"/>
          </p:cNvSpPr>
          <p:nvPr>
            <p:ph idx="1"/>
          </p:nvPr>
        </p:nvSpPr>
        <p:spPr/>
        <p:txBody>
          <a:bodyPr>
            <a:normAutofit fontScale="92500" lnSpcReduction="10000"/>
          </a:bodyPr>
          <a:lstStyle/>
          <a:p>
            <a:pPr marL="342900" lvl="0" indent="-342900">
              <a:spcAft>
                <a:spcPts val="400"/>
              </a:spcAft>
              <a:buSzPts val="1100"/>
              <a:buFont typeface="Calibri" panose="020F0502020204030204" pitchFamily="34" charset="0"/>
              <a:buAutoNum type="arabicPeriod"/>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Menyusun daftar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resiko</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keamanan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sistem</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dan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mitigasinya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Melibatkan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seluruh</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pemilik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sumber</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daya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dan proses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bisnis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Melaksanakan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kajian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seluruh</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proses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bisnis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(dan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tidak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terbatas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pada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fasilitas</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pemrosesan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saja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Menganalisa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hasil</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penilaian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berupa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dampak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kepada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keamanan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informasi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Memahami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seluruh</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hasil</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analisa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aspek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risiko</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digabungkan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Mengidentifikasi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resiko</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terkait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rencana</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pemberian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akses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Menerapkan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pengendalian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untuk</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mengatasi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risiko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Menyusun daftar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risiko</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keamanan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jaringan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informasi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dan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mitigasinya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SzPts val="1100"/>
              <a:buFont typeface="Calibri" panose="020F0502020204030204" pitchFamily="34" charset="0"/>
              <a:buAutoNum type="arabicPeriod"/>
            </a:pP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Membuat</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rekomendasi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hasil</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audit/</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rekomendasi</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keamanan</a:t>
            </a:r>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jaringan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539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82C8-8744-4322-4A4F-82EC72467B9E}"/>
              </a:ext>
            </a:extLst>
          </p:cNvPr>
          <p:cNvSpPr>
            <a:spLocks noGrp="1"/>
          </p:cNvSpPr>
          <p:nvPr>
            <p:ph type="title"/>
          </p:nvPr>
        </p:nvSpPr>
        <p:spPr/>
        <p:txBody>
          <a:bodyPr>
            <a:normAutofit/>
          </a:bodyPr>
          <a:lstStyle/>
          <a:p>
            <a:r>
              <a:rPr lang="en-US" sz="3600" dirty="0" err="1">
                <a:effectLst/>
                <a:latin typeface="Calibri" panose="020F0502020204030204" pitchFamily="34" charset="0"/>
                <a:ea typeface="Calibri" panose="020F0502020204030204" pitchFamily="34" charset="0"/>
              </a:rPr>
              <a:t>Bagaimana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anda</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melakukan</a:t>
            </a:r>
            <a:r>
              <a:rPr lang="en-US" sz="3600" dirty="0">
                <a:effectLst/>
                <a:latin typeface="Calibri" panose="020F0502020204030204" pitchFamily="34" charset="0"/>
                <a:ea typeface="Calibri" panose="020F0502020204030204" pitchFamily="34" charset="0"/>
              </a:rPr>
              <a:t> </a:t>
            </a:r>
            <a:r>
              <a:rPr lang="en-US" sz="3600" dirty="0" err="1">
                <a:effectLst/>
                <a:latin typeface="Calibri" panose="020F0502020204030204" pitchFamily="34" charset="0"/>
                <a:ea typeface="Calibri" panose="020F0502020204030204" pitchFamily="34" charset="0"/>
              </a:rPr>
              <a:t>perintah</a:t>
            </a:r>
            <a:r>
              <a:rPr lang="en-US" sz="3600" dirty="0">
                <a:effectLst/>
                <a:latin typeface="Calibri" panose="020F0502020204030204" pitchFamily="34" charset="0"/>
                <a:ea typeface="Calibri" panose="020F0502020204030204" pitchFamily="34" charset="0"/>
              </a:rPr>
              <a:t> query select </a:t>
            </a:r>
            <a:r>
              <a:rPr lang="en-US" sz="3600" dirty="0" err="1">
                <a:effectLst/>
                <a:latin typeface="Calibri" panose="020F0502020204030204" pitchFamily="34" charset="0"/>
                <a:ea typeface="Calibri" panose="020F0502020204030204" pitchFamily="34" charset="0"/>
              </a:rPr>
              <a:t>dengan</a:t>
            </a:r>
            <a:r>
              <a:rPr lang="en-US" sz="3600" dirty="0">
                <a:effectLst/>
                <a:latin typeface="Calibri" panose="020F0502020204030204" pitchFamily="34" charset="0"/>
                <a:ea typeface="Calibri" panose="020F0502020204030204" pitchFamily="34" charset="0"/>
              </a:rPr>
              <a:t> SQL</a:t>
            </a:r>
            <a:endParaRPr lang="en-US" sz="7200" dirty="0"/>
          </a:p>
        </p:txBody>
      </p:sp>
      <p:sp>
        <p:nvSpPr>
          <p:cNvPr id="3" name="Content Placeholder 2">
            <a:extLst>
              <a:ext uri="{FF2B5EF4-FFF2-40B4-BE49-F238E27FC236}">
                <a16:creationId xmlns:a16="http://schemas.microsoft.com/office/drawing/2014/main" id="{5BE3E35A-90DD-BA06-C0DB-0303CF2F9DAA}"/>
              </a:ext>
            </a:extLst>
          </p:cNvPr>
          <p:cNvSpPr>
            <a:spLocks noGrp="1"/>
          </p:cNvSpPr>
          <p:nvPr>
            <p:ph idx="1"/>
          </p:nvPr>
        </p:nvSpPr>
        <p:spPr/>
        <p:txBody>
          <a:bodyPr>
            <a:normAutofit/>
          </a:bodyPr>
          <a:lstStyle/>
          <a:p>
            <a:pPr marL="342900" lvl="0" indent="-342900">
              <a:spcAft>
                <a:spcPts val="40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Statemen SELECT </a:t>
            </a:r>
            <a:r>
              <a:rPr lang="en-US" sz="2400" dirty="0" err="1">
                <a:effectLst/>
                <a:latin typeface="Calibri" panose="020F0502020204030204" pitchFamily="34" charset="0"/>
                <a:ea typeface="Calibri" panose="020F0502020204030204" pitchFamily="34" charset="0"/>
                <a:cs typeface="Calibri" panose="020F0502020204030204" pitchFamily="34" charset="0"/>
              </a:rPr>
              <a:t>digunakan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untuk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menentukan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kolom</a:t>
            </a:r>
            <a:r>
              <a:rPr lang="en-US" sz="2400" dirty="0">
                <a:effectLst/>
                <a:latin typeface="Calibri" panose="020F0502020204030204" pitchFamily="34" charset="0"/>
                <a:ea typeface="Calibri" panose="020F0502020204030204" pitchFamily="34" charset="0"/>
                <a:cs typeface="Calibri" panose="020F0502020204030204" pitchFamily="34" charset="0"/>
              </a:rPr>
              <a:t> yang </a:t>
            </a:r>
            <a:r>
              <a:rPr lang="en-US" sz="2400" dirty="0" err="1">
                <a:effectLst/>
                <a:latin typeface="Calibri" panose="020F0502020204030204" pitchFamily="34" charset="0"/>
                <a:ea typeface="Calibri" panose="020F0502020204030204" pitchFamily="34" charset="0"/>
                <a:cs typeface="Calibri" panose="020F0502020204030204" pitchFamily="34" charset="0"/>
              </a:rPr>
              <a:t>ingin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ditampilkan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cs typeface="Calibri" panose="020F0502020204030204" pitchFamily="34" charset="0"/>
              </a:rPr>
              <a:t>Dilanjutkan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dengan</a:t>
            </a:r>
            <a:r>
              <a:rPr lang="en-US" sz="2400" dirty="0">
                <a:effectLst/>
                <a:latin typeface="Calibri" panose="020F0502020204030204" pitchFamily="34" charset="0"/>
                <a:ea typeface="Calibri" panose="020F0502020204030204" pitchFamily="34" charset="0"/>
                <a:cs typeface="Calibri" panose="020F0502020204030204" pitchFamily="34" charset="0"/>
              </a:rPr>
              <a:t> statemen FROM </a:t>
            </a:r>
            <a:r>
              <a:rPr lang="en-US" sz="2400" dirty="0" err="1">
                <a:effectLst/>
                <a:latin typeface="Calibri" panose="020F0502020204030204" pitchFamily="34" charset="0"/>
                <a:ea typeface="Calibri" panose="020F0502020204030204" pitchFamily="34" charset="0"/>
                <a:cs typeface="Calibri" panose="020F0502020204030204" pitchFamily="34" charset="0"/>
              </a:rPr>
              <a:t>untuk</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menentukan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dari</a:t>
            </a:r>
            <a:r>
              <a:rPr lang="en-US" sz="2400" dirty="0">
                <a:effectLst/>
                <a:latin typeface="Calibri" panose="020F0502020204030204" pitchFamily="34" charset="0"/>
                <a:ea typeface="Calibri" panose="020F0502020204030204" pitchFamily="34" charset="0"/>
                <a:cs typeface="Calibri" panose="020F0502020204030204" pitchFamily="34" charset="0"/>
              </a:rPr>
              <a:t> table mana data yang </a:t>
            </a:r>
            <a:r>
              <a:rPr lang="en-US" sz="2400" dirty="0" err="1">
                <a:effectLst/>
                <a:latin typeface="Calibri" panose="020F0502020204030204" pitchFamily="34" charset="0"/>
                <a:ea typeface="Calibri" panose="020F0502020204030204" pitchFamily="34" charset="0"/>
                <a:cs typeface="Calibri" panose="020F0502020204030204" pitchFamily="34" charset="0"/>
              </a:rPr>
              <a:t>ingin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ditampilkan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400"/>
              </a:spcAft>
              <a:buFont typeface="+mj-lt"/>
              <a:buAutoNum type="arabicPeriod"/>
            </a:pPr>
            <a:r>
              <a:rPr lang="en-US" sz="2400" dirty="0" err="1">
                <a:effectLst/>
                <a:latin typeface="Calibri" panose="020F0502020204030204" pitchFamily="34" charset="0"/>
                <a:ea typeface="Calibri" panose="020F0502020204030204" pitchFamily="34" charset="0"/>
              </a:rPr>
              <a:t>Apabila</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diperlukan</a:t>
            </a:r>
            <a:r>
              <a:rPr lang="en-US" sz="2400" dirty="0">
                <a:effectLst/>
                <a:latin typeface="Calibri" panose="020F0502020204030204" pitchFamily="34" charset="0"/>
                <a:ea typeface="Calibri" panose="020F0502020204030204" pitchFamily="34" charset="0"/>
              </a:rPr>
              <a:t> filter </a:t>
            </a:r>
            <a:r>
              <a:rPr lang="en-US" sz="2400" dirty="0" err="1">
                <a:effectLst/>
                <a:latin typeface="Calibri" panose="020F0502020204030204" pitchFamily="34" charset="0"/>
                <a:ea typeface="Calibri" panose="020F0502020204030204" pitchFamily="34" charset="0"/>
              </a:rPr>
              <a:t>untuk</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membatasi</a:t>
            </a:r>
            <a:r>
              <a:rPr lang="en-US" sz="2400" dirty="0">
                <a:effectLst/>
                <a:latin typeface="Calibri" panose="020F0502020204030204" pitchFamily="34" charset="0"/>
                <a:ea typeface="Calibri" panose="020F0502020204030204" pitchFamily="34" charset="0"/>
              </a:rPr>
              <a:t> data </a:t>
            </a:r>
            <a:r>
              <a:rPr lang="en-US" sz="2400" dirty="0" err="1">
                <a:effectLst/>
                <a:latin typeface="Calibri" panose="020F0502020204030204" pitchFamily="34" charset="0"/>
                <a:ea typeface="Calibri" panose="020F0502020204030204" pitchFamily="34" charset="0"/>
              </a:rPr>
              <a:t>berdasarkan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kondisi</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tertentu</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bisa</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menggunakan</a:t>
            </a:r>
            <a:r>
              <a:rPr lang="en-US" sz="2400" dirty="0">
                <a:effectLst/>
                <a:latin typeface="Calibri" panose="020F0502020204030204" pitchFamily="34" charset="0"/>
                <a:ea typeface="Calibri" panose="020F0502020204030204" pitchFamily="34" charset="0"/>
              </a:rPr>
              <a:t> WHERE</a:t>
            </a:r>
            <a:endParaRPr lang="en-US" sz="3600" dirty="0"/>
          </a:p>
        </p:txBody>
      </p:sp>
    </p:spTree>
    <p:extLst>
      <p:ext uri="{BB962C8B-B14F-4D97-AF65-F5344CB8AC3E}">
        <p14:creationId xmlns:p14="http://schemas.microsoft.com/office/powerpoint/2010/main" val="118579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E463D-F391-7FEC-C178-9882B119E5DD}"/>
              </a:ext>
            </a:extLst>
          </p:cNvPr>
          <p:cNvSpPr>
            <a:spLocks noGrp="1"/>
          </p:cNvSpPr>
          <p:nvPr>
            <p:ph type="title"/>
          </p:nvPr>
        </p:nvSpPr>
        <p:spPr/>
        <p:txBody>
          <a:bodyPr>
            <a:normAutofit/>
          </a:bodyPr>
          <a:lstStyle/>
          <a:p>
            <a:r>
              <a:rPr lang="en-US" sz="3600" baseline="-25000" dirty="0" err="1">
                <a:effectLst/>
                <a:latin typeface="Calibri" panose="020F0502020204030204" pitchFamily="34" charset="0"/>
                <a:ea typeface="Calibri" panose="020F0502020204030204" pitchFamily="34" charset="0"/>
              </a:rPr>
              <a:t>Dalam</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penanganan</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aplikasi</a:t>
            </a:r>
            <a:r>
              <a:rPr lang="en-US" sz="3600" baseline="-25000" dirty="0">
                <a:effectLst/>
                <a:latin typeface="Calibri" panose="020F0502020204030204" pitchFamily="34" charset="0"/>
                <a:ea typeface="Calibri" panose="020F0502020204030204" pitchFamily="34" charset="0"/>
              </a:rPr>
              <a:t> yang </a:t>
            </a:r>
            <a:r>
              <a:rPr lang="en-US" sz="3600" baseline="-25000" dirty="0" err="1">
                <a:effectLst/>
                <a:latin typeface="Calibri" panose="020F0502020204030204" pitchFamily="34" charset="0"/>
                <a:ea typeface="Calibri" panose="020F0502020204030204" pitchFamily="34" charset="0"/>
              </a:rPr>
              <a:t>sedang</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bermasalah</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dikenal</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istilah</a:t>
            </a:r>
            <a:r>
              <a:rPr lang="en-US" sz="3600" baseline="-25000" dirty="0">
                <a:effectLst/>
                <a:latin typeface="Calibri" panose="020F0502020204030204" pitchFamily="34" charset="0"/>
                <a:ea typeface="Calibri" panose="020F0502020204030204" pitchFamily="34" charset="0"/>
              </a:rPr>
              <a:t> Graceful Failure. </a:t>
            </a:r>
            <a:r>
              <a:rPr lang="en-US" sz="3600" baseline="-25000" dirty="0" err="1">
                <a:effectLst/>
                <a:latin typeface="Calibri" panose="020F0502020204030204" pitchFamily="34" charset="0"/>
                <a:ea typeface="Calibri" panose="020F0502020204030204" pitchFamily="34" charset="0"/>
              </a:rPr>
              <a:t>Bagaimana</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mekanisme</a:t>
            </a:r>
            <a:r>
              <a:rPr lang="en-US" sz="3600" baseline="-25000" dirty="0">
                <a:effectLst/>
                <a:latin typeface="Calibri" panose="020F0502020204030204" pitchFamily="34" charset="0"/>
                <a:ea typeface="Calibri" panose="020F0502020204030204" pitchFamily="34" charset="0"/>
              </a:rPr>
              <a:t> graceful failure </a:t>
            </a:r>
            <a:r>
              <a:rPr lang="en-US" sz="3600" baseline="-25000" dirty="0" err="1">
                <a:effectLst/>
                <a:latin typeface="Calibri" panose="020F0502020204030204" pitchFamily="34" charset="0"/>
                <a:ea typeface="Calibri" panose="020F0502020204030204" pitchFamily="34" charset="0"/>
              </a:rPr>
              <a:t>ini</a:t>
            </a:r>
            <a:r>
              <a:rPr lang="en-US" sz="3600" baseline="-25000" dirty="0">
                <a:effectLst/>
                <a:latin typeface="Calibri" panose="020F0502020204030204" pitchFamily="34" charset="0"/>
                <a:ea typeface="Calibri" panose="020F0502020204030204" pitchFamily="34" charset="0"/>
              </a:rPr>
              <a:t> </a:t>
            </a:r>
            <a:r>
              <a:rPr lang="en-US" sz="3600" baseline="-25000" dirty="0" err="1">
                <a:effectLst/>
                <a:latin typeface="Calibri" panose="020F0502020204030204" pitchFamily="34" charset="0"/>
                <a:ea typeface="Calibri" panose="020F0502020204030204" pitchFamily="34" charset="0"/>
              </a:rPr>
              <a:t>dilakukan</a:t>
            </a:r>
            <a:r>
              <a:rPr lang="en-US" sz="3600" baseline="-25000" dirty="0">
                <a:effectLst/>
                <a:latin typeface="Calibri" panose="020F0502020204030204" pitchFamily="34" charset="0"/>
                <a:ea typeface="Calibri" panose="020F0502020204030204" pitchFamily="34" charset="0"/>
              </a:rPr>
              <a:t>?</a:t>
            </a:r>
            <a:endParaRPr lang="en-US" sz="7200" baseline="-25000" dirty="0"/>
          </a:p>
        </p:txBody>
      </p:sp>
      <p:sp>
        <p:nvSpPr>
          <p:cNvPr id="3" name="Content Placeholder 2">
            <a:extLst>
              <a:ext uri="{FF2B5EF4-FFF2-40B4-BE49-F238E27FC236}">
                <a16:creationId xmlns:a16="http://schemas.microsoft.com/office/drawing/2014/main" id="{F95BE659-E667-3466-D0F1-DB4C68518F9C}"/>
              </a:ext>
            </a:extLst>
          </p:cNvPr>
          <p:cNvSpPr>
            <a:spLocks noGrp="1"/>
          </p:cNvSpPr>
          <p:nvPr>
            <p:ph idx="1"/>
          </p:nvPr>
        </p:nvSpPr>
        <p:spPr/>
        <p:txBody>
          <a:bodyPr>
            <a:normAutofit/>
          </a:bodyPr>
          <a:lstStyle/>
          <a:p>
            <a:pPr marL="0" indent="0">
              <a:buNone/>
            </a:pPr>
            <a:r>
              <a:rPr lang="en-US" sz="2400" dirty="0">
                <a:effectLst/>
                <a:latin typeface="Calibri" panose="020F0502020204030204" pitchFamily="34" charset="0"/>
                <a:ea typeface="Calibri" panose="020F0502020204030204" pitchFamily="34" charset="0"/>
              </a:rPr>
              <a:t>Graceful failure pada </a:t>
            </a:r>
            <a:r>
              <a:rPr lang="en-US" sz="2400" dirty="0" err="1">
                <a:effectLst/>
                <a:latin typeface="Calibri" panose="020F0502020204030204" pitchFamily="34" charset="0"/>
                <a:ea typeface="Calibri" panose="020F0502020204030204" pitchFamily="34" charset="0"/>
              </a:rPr>
              <a:t>aplikasi</a:t>
            </a:r>
            <a:r>
              <a:rPr lang="en-US" sz="2400" dirty="0">
                <a:effectLst/>
                <a:latin typeface="Calibri" panose="020F0502020204030204" pitchFamily="34" charset="0"/>
                <a:ea typeface="Calibri" panose="020F0502020204030204" pitchFamily="34" charset="0"/>
              </a:rPr>
              <a:t> yang </a:t>
            </a:r>
            <a:r>
              <a:rPr lang="en-US" sz="2400" dirty="0" err="1">
                <a:effectLst/>
                <a:latin typeface="Calibri" panose="020F0502020204030204" pitchFamily="34" charset="0"/>
                <a:ea typeface="Calibri" panose="020F0502020204030204" pitchFamily="34" charset="0"/>
              </a:rPr>
              <a:t>sedang</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bermasalah</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dilakukan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dengan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cara</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aplikasi</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tetap</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berjalan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dengan</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limitasi</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tertentu</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ketika</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masalah</a:t>
            </a:r>
            <a:r>
              <a:rPr lang="en-US" sz="2400" dirty="0">
                <a:effectLst/>
                <a:latin typeface="Calibri" panose="020F0502020204030204" pitchFamily="34" charset="0"/>
                <a:ea typeface="Calibri" panose="020F0502020204030204" pitchFamily="34" charset="0"/>
              </a:rPr>
              <a:t> </a:t>
            </a:r>
            <a:r>
              <a:rPr lang="en-US" sz="2400" dirty="0" err="1">
                <a:effectLst/>
                <a:latin typeface="Calibri" panose="020F0502020204030204" pitchFamily="34" charset="0"/>
                <a:ea typeface="Calibri" panose="020F0502020204030204" pitchFamily="34" charset="0"/>
              </a:rPr>
              <a:t>terjadi</a:t>
            </a:r>
            <a:endParaRPr lang="en-US" sz="3600" dirty="0"/>
          </a:p>
        </p:txBody>
      </p:sp>
    </p:spTree>
    <p:extLst>
      <p:ext uri="{BB962C8B-B14F-4D97-AF65-F5344CB8AC3E}">
        <p14:creationId xmlns:p14="http://schemas.microsoft.com/office/powerpoint/2010/main" val="9809418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287</TotalTime>
  <Words>2534</Words>
  <Application>Microsoft Office PowerPoint</Application>
  <PresentationFormat>Widescreen</PresentationFormat>
  <Paragraphs>300</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Amasis MT Pro Black</vt:lpstr>
      <vt:lpstr>Arial</vt:lpstr>
      <vt:lpstr>Calibri</vt:lpstr>
      <vt:lpstr>Calibri Light</vt:lpstr>
      <vt:lpstr>Times New Roman</vt:lpstr>
      <vt:lpstr>Office Theme</vt:lpstr>
      <vt:lpstr> Skema Sertifikasi Okupasi Pengembangan Web (Web Developer)</vt:lpstr>
      <vt:lpstr>Question and Answer</vt:lpstr>
      <vt:lpstr>Bagaimana langkah-langkah untuk melaksanakan cutover aplikasi</vt:lpstr>
      <vt:lpstr>Bagaimana langkah-langkah untuk melakukan pemantauan resource yang digunakan aplikasi</vt:lpstr>
      <vt:lpstr>Bagaimana langkah-langkah untuk melakukan debugging</vt:lpstr>
      <vt:lpstr>Apa saja tugas dalam membuat skenario UAT (User Acceptance Test)?</vt:lpstr>
      <vt:lpstr>Bagaimana langkah-langkah untuk mengelola keamanan informasi</vt:lpstr>
      <vt:lpstr>Bagaimana anda melakukan perintah query select dengan SQL</vt:lpstr>
      <vt:lpstr>Dalam penanganan aplikasi yang sedang bermasalah, dikenal istilah Graceful Failure. Bagaimana mekanisme graceful failure ini dilakukan?</vt:lpstr>
      <vt:lpstr>Terdapat banyak framework yang menggunakan pola desain arsitektur yang terdiri dari tiga bagian yakni Model View Controller(MVC). Bagaimana peran masing-masing bagian tersebut?</vt:lpstr>
      <vt:lpstr>Bagaimana langkah-langkah untuk melakukan migrasi ke teknologi baru</vt:lpstr>
      <vt:lpstr>Bagaimana langkah-langkah untuk melakukan pembaharuan perangkat lunak</vt:lpstr>
      <vt:lpstr>Saat membuat petunjuk kita harus memastikan bahwa dalam petunjuk termuat semua kemampuan system, disisi lain, petunjuk juga harus sesuai dengan kebutuhan pelanggan. Langkah apa yang diperlukan agar kedua hal ini terpenuhi?</vt:lpstr>
      <vt:lpstr>Bagaimana langkah-langkah untuk menerapkan pemrograman multimedia?</vt:lpstr>
      <vt:lpstr>Dokumen apa saja yang perlu disiapkan dalam melakukan analisa spesifikasi perangkat keras?</vt:lpstr>
      <vt:lpstr>Project charter dibuat sebelum project di eksekusi dan berperan penting dalam keberhasilan dan kegagalan proyek. Apa saja fungsi yang dimiliki project charter sehingga memiliki peran penting?</vt:lpstr>
      <vt:lpstr>Bagaimana langkah-langkah untuk mengidentifikasi tools yang akan digunakan</vt:lpstr>
      <vt:lpstr>Bagaimana langkah-langkah untuk menganalisis skalabilitas perangkat lunak</vt:lpstr>
      <vt:lpstr>Apa saja yang perlu didentifikasi pada komponen dan modul untuk memfasilitasi perubahan?</vt:lpstr>
      <vt:lpstr>Bagaimana langkah-langkah untuk menerapkan pemrograman paralel</vt:lpstr>
      <vt:lpstr>Apa saja yang harus dilakukan dalam merencanakan pengelolaan kualitas?</vt:lpstr>
      <vt:lpstr>Misalkan terdapat data array bertipe yakni int i[5]={4,8,3,7,9}. Bagaimana cara menemukan angka 3 dengan menggunakan algoritma linier search?</vt:lpstr>
      <vt:lpstr>Bagaimana langkah-langkah untuk menerapkan pemrograman real time</vt:lpstr>
      <vt:lpstr>Apa saja hal yang harus dilakukan dalam merencanakan pengelolaan ruang lingkup proyek?</vt:lpstr>
      <vt:lpstr>Pertanyaan tertulis pilihan ganda</vt:lpstr>
      <vt:lpstr>Berikut adalah resource critical yang diperlukan aplikasi, kecuali:</vt:lpstr>
      <vt:lpstr>Berikut adalah hal - hal yang perlu dilakukan saat aplikasi mengalami crash, kecuali</vt:lpstr>
      <vt:lpstr>Berikut adalah Tool untuk visualasi resource, kecuali</vt:lpstr>
      <vt:lpstr>Secara umum ada 3 komponen penyusun sistem pemantauan resource, kecuali</vt:lpstr>
      <vt:lpstr>ELK adalah singkatan dari</vt:lpstr>
      <vt:lpstr>Berikut adalah langkah-langkah debugging, kecuali:</vt:lpstr>
      <vt:lpstr>Berikut adalah hal - hal yang perlu dilakukan saat melakukan debugging, kecuali</vt:lpstr>
      <vt:lpstr>Berikut adalah macam-macam bentuk error kecuali</vt:lpstr>
      <vt:lpstr>Berikut termasuk salah satu perintah DML, kecuali:</vt:lpstr>
      <vt:lpstr>Perintah DDL berikut  ini yang benar untuk menghapus sebuah table adalah</vt:lpstr>
      <vt:lpstr>Anda diminta memasukkan data pada table siswa pada kolom nama(varchar), alamat(varchar), dan usia(int). table siswa juga memiliki kolom id, akan tetapi kolom tersebut sudah auto increment. Perintah SQL yang tepat untuk memenuhi kebutuhan tersebut adalah?</vt:lpstr>
      <vt:lpstr>Pada table siswa, anda diminta untuk merubah nama siswa berdasarkan nomor id siswa tersebut. Manakah perintah update yang benar?</vt:lpstr>
      <vt:lpstr>Pada table siswa, anda diminta menambahkan sebuah kolom baru bernama email dengan tipe varchar dan ukurannya 100. Perintah SQL untuk memenuhi kebutuhan ini yang benar adalah:</vt:lpstr>
      <vt:lpstr>Anda selaku pengembang sebuah aplikasi web, saat pada aplikasi tersebut, pengguna salah memasukkan username atau passwordnya, Langkah apa yang tepat untuk anda lakukan</vt:lpstr>
      <vt:lpstr>Anda akan melakukan maintenance terhadap aplikasi web yang anda Kelola dan akan berdampak terhadap layanan yang ada pada aplikasi web tersebut. Proses maintenance membutuhkan waktu kurang lebih 1-2 jam. Langkah yang tepat yang anda lakukan terhadap para pengguna aplikasi anda adalah?</vt:lpstr>
      <vt:lpstr>Aplikasi web yang anda kelola mengalami permasalahan dan membutuhkan perbaikan yang diprediksi hanya 30 menit. Akan tetapi dalam prakteknya membutuhkan waktu hingga 3x lipat dari perkiraan awal. Pilih langkah yang tepat untuk dilakukan dengan kondisi seperti ini.</vt:lpstr>
      <vt:lpstr>Saat terjadi permasalahan, terdapat mekanisme graceful failure, dari pilihan berikut yang benar dalam menjelaskan graceful failure adalah?</vt:lpstr>
      <vt:lpstr>Pada framework yang banyak digunakan saat ini, banyak yang mengadopsi konsep MVC. Konsep MVC ini merupakan kepanjangan dari?</vt:lpstr>
      <vt:lpstr>Berikut ini adalah pertimbangan yang tepat dalam menentukan menggunakan framework atau tidak, kecuali:</vt:lpstr>
      <vt:lpstr>Dalam arsitektur framework yang menggunakan konsep MVC, bagian yang bertugas menangani request dari client adalah</vt:lpstr>
      <vt:lpstr>Dalam arsitektur framework yang menggunakan konsep MVC, bagian yang bertugas menangani data dari database adalah</vt:lpstr>
      <vt:lpstr>Sebelum membuat petunjuk pada pelanggan, salah satu tahapannya anda perlu mengetahui detail fitur yang dimiliki oleh sistem. Fase ini termasuk pada tahapan?</vt:lpstr>
      <vt:lpstr>Saat petunjuk teknis telah dibuat, untuk memastikan bahwa pelanggan memahami apa yang anda tulis, langkah apa yang anda lakukan</vt:lpstr>
      <vt:lpstr>Adakalanya setelah pelanggan membaca petunjuk teknis dan mencoba menerapkannya, akan ada evaluasi atau masukan dari pelanggan. Langkah apa yang anda ambil sebagai pihak yang menyediakan petunjuk tersebut?</vt:lpstr>
      <vt:lpstr>Target utama petunjuk adalah pelanggan, pada tahapan apa agar petunjuk yang kita buat benar-benar bisa sesuai dengan apa yang diharapkan oleh pelanggan</vt:lpstr>
      <vt:lpstr>Berikut adalah langkah-langkah penerapan pemrograman multimedia, kecuali:</vt:lpstr>
      <vt:lpstr>Berikut adalah hal-hal yang menjadi pertimbangan kompatibilitas, kecuali</vt:lpstr>
      <vt:lpstr>Berikut beberapa jenis algoritma khusus multimedia, kecuali</vt:lpstr>
      <vt:lpstr>Berikut ini fungsi dari project charter, kecuali</vt:lpstr>
      <vt:lpstr>Informasi berikut ini termuat dalam project charter, kecuali</vt:lpstr>
      <vt:lpstr>Kapan project charter dibuat?</vt:lpstr>
      <vt:lpstr>Anda mengelola sebuah project dimana salah satu pekerjaannya adalah membuat database aplikasi. Salah satu yang dibutuhkan dalam pembuatan database ini adalah informasi-informasi dari para stakeholder. Tim anda telah menggunakan cara seperti brainstorming, interview, focus group, dan questionare untuk mendapatkan informasi-informasi tersebut. Cara-cara yang digunakan oleh tim anda tersebut menunjukkan cara atau Teknik dalam tahap apa?</vt:lpstr>
      <vt:lpstr>Berikut adalah langkah-langkah analisis skalabilitas perangkat lunak, kecuali:</vt:lpstr>
      <vt:lpstr>Berikut adalah hal-hal yang perlu dilakukan saat aplikasi crash karena traffic tinggi, kecuali</vt:lpstr>
      <vt:lpstr>Berikut adalah beberapa pertimbangan penggunaan layanan skalabilitas otomatis, kecuali</vt:lpstr>
      <vt:lpstr>Apa yang dimaksud dengan algoritma</vt:lpstr>
      <vt:lpstr>Berikut ini contoh penulisan deklarasi function dalam javascript yang benar, kecuali</vt:lpstr>
      <vt:lpstr>Dalam pemrograman, yang berfungsi untuk menyimpan data atau nilai selama proses pemrograman adalah?</vt:lpstr>
      <vt:lpstr>Jenis variable yang dapat kita gunakan untuk menampung banyak data adalah?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Skema Sertifikasi Okupasi Pengembangan Web (Web Developer)</dc:title>
  <dc:creator>haniah@pens.ac.id</dc:creator>
  <cp:lastModifiedBy>PENS LAMONGAN</cp:lastModifiedBy>
  <cp:revision>14</cp:revision>
  <dcterms:created xsi:type="dcterms:W3CDTF">2023-06-22T21:33:04Z</dcterms:created>
  <dcterms:modified xsi:type="dcterms:W3CDTF">2023-06-24T05:48:20Z</dcterms:modified>
</cp:coreProperties>
</file>